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0"/>
  </p:notesMasterIdLst>
  <p:sldIdLst>
    <p:sldId id="256" r:id="rId2"/>
    <p:sldId id="275" r:id="rId3"/>
    <p:sldId id="277" r:id="rId4"/>
    <p:sldId id="278" r:id="rId5"/>
    <p:sldId id="298" r:id="rId6"/>
    <p:sldId id="320" r:id="rId7"/>
    <p:sldId id="299" r:id="rId8"/>
    <p:sldId id="322" r:id="rId9"/>
    <p:sldId id="321" r:id="rId10"/>
    <p:sldId id="303" r:id="rId11"/>
    <p:sldId id="323" r:id="rId12"/>
    <p:sldId id="307" r:id="rId13"/>
    <p:sldId id="304" r:id="rId14"/>
    <p:sldId id="324" r:id="rId15"/>
    <p:sldId id="305" r:id="rId16"/>
    <p:sldId id="341" r:id="rId17"/>
    <p:sldId id="306" r:id="rId18"/>
    <p:sldId id="267" r:id="rId19"/>
    <p:sldId id="311" r:id="rId20"/>
    <p:sldId id="312" r:id="rId21"/>
    <p:sldId id="313" r:id="rId22"/>
    <p:sldId id="274" r:id="rId23"/>
    <p:sldId id="273" r:id="rId24"/>
    <p:sldId id="310" r:id="rId25"/>
    <p:sldId id="342" r:id="rId26"/>
    <p:sldId id="295" r:id="rId27"/>
    <p:sldId id="343" r:id="rId28"/>
    <p:sldId id="314" r:id="rId29"/>
    <p:sldId id="339" r:id="rId30"/>
    <p:sldId id="327" r:id="rId31"/>
    <p:sldId id="330" r:id="rId32"/>
    <p:sldId id="328" r:id="rId33"/>
    <p:sldId id="329" r:id="rId34"/>
    <p:sldId id="340" r:id="rId35"/>
    <p:sldId id="331" r:id="rId36"/>
    <p:sldId id="337" r:id="rId37"/>
    <p:sldId id="332" r:id="rId38"/>
    <p:sldId id="333" r:id="rId39"/>
    <p:sldId id="334" r:id="rId40"/>
    <p:sldId id="335" r:id="rId41"/>
    <p:sldId id="336" r:id="rId42"/>
    <p:sldId id="338" r:id="rId43"/>
    <p:sldId id="315" r:id="rId44"/>
    <p:sldId id="326" r:id="rId45"/>
    <p:sldId id="318" r:id="rId46"/>
    <p:sldId id="319" r:id="rId47"/>
    <p:sldId id="276" r:id="rId48"/>
    <p:sldId id="344" r:id="rId49"/>
  </p:sldIdLst>
  <p:sldSz cx="9144000" cy="6858000" type="screen4x3"/>
  <p:notesSz cx="6985000" cy="92837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0" autoAdjust="0"/>
    <p:restoredTop sz="97415" autoAdjust="0"/>
  </p:normalViewPr>
  <p:slideViewPr>
    <p:cSldViewPr>
      <p:cViewPr>
        <p:scale>
          <a:sx n="62" d="100"/>
          <a:sy n="62" d="100"/>
        </p:scale>
        <p:origin x="-1454" y="-5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200" d="100"/>
        <a:sy n="200" d="100"/>
      </p:scale>
      <p:origin x="0" y="46902"/>
    </p:cViewPr>
  </p:sorterViewPr>
  <p:notesViewPr>
    <p:cSldViewPr>
      <p:cViewPr varScale="1">
        <p:scale>
          <a:sx n="69" d="100"/>
          <a:sy n="69" d="100"/>
        </p:scale>
        <p:origin x="-2838" y="-96"/>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pPr>
              <a:defRPr/>
            </a:pPr>
            <a:endParaRPr lang="sv-SE"/>
          </a:p>
        </p:txBody>
      </p:sp>
      <p:sp>
        <p:nvSpPr>
          <p:cNvPr id="3" name="Platshållare för datum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pPr>
              <a:defRPr/>
            </a:pPr>
            <a:fld id="{51AD7345-FF38-4D9F-A6E3-A59B92C55829}" type="datetimeFigureOut">
              <a:rPr lang="sv-SE"/>
              <a:pPr>
                <a:defRPr/>
              </a:pPr>
              <a:t>2013-10-30</a:t>
            </a:fld>
            <a:endParaRPr lang="sv-SE"/>
          </a:p>
        </p:txBody>
      </p:sp>
      <p:sp>
        <p:nvSpPr>
          <p:cNvPr id="4" name="Platshållare för bildobjekt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sv-SE" noProof="0" smtClean="0"/>
          </a:p>
        </p:txBody>
      </p:sp>
      <p:sp>
        <p:nvSpPr>
          <p:cNvPr id="5" name="Platshållare för anteckninga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pPr>
              <a:defRPr/>
            </a:pPr>
            <a:fld id="{606CFCD3-2DEA-4253-A9DD-F74626DCEEB6}" type="slidenum">
              <a:rPr lang="sv-SE"/>
              <a:pPr>
                <a:defRPr/>
              </a:pPr>
              <a:t>‹#›</a:t>
            </a:fld>
            <a:endParaRPr lang="sv-SE"/>
          </a:p>
        </p:txBody>
      </p:sp>
    </p:spTree>
    <p:extLst>
      <p:ext uri="{BB962C8B-B14F-4D97-AF65-F5344CB8AC3E}">
        <p14:creationId xmlns:p14="http://schemas.microsoft.com/office/powerpoint/2010/main" val="543026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x.doi.org/10.1016/S1473-3099(09)70295-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a:t>
            </a:fld>
            <a:endParaRPr lang="sv-SE"/>
          </a:p>
        </p:txBody>
      </p:sp>
    </p:spTree>
    <p:extLst>
      <p:ext uri="{BB962C8B-B14F-4D97-AF65-F5344CB8AC3E}">
        <p14:creationId xmlns:p14="http://schemas.microsoft.com/office/powerpoint/2010/main" val="123271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Without adequate hand hygiene, hand contamination increases and contaminated HCWs’ hands have been associated with endemic HAIs. Therefore, hand hygiene is the primary measure to prevent HAIs and will help decrease the spread of antimicrobial resistance. However, many determinants, such as lack of time, lack of equipment/supplies, and behavioural factors, </a:t>
            </a:r>
            <a:r>
              <a:rPr lang="en-GB" dirty="0" smtClean="0"/>
              <a:t>often </a:t>
            </a:r>
            <a:r>
              <a:rPr lang="en-GB" dirty="0"/>
              <a:t>result in HCWs neglecting hand hygiene.</a:t>
            </a:r>
          </a:p>
          <a:p>
            <a:pPr>
              <a:buFont typeface="Arial" pitchFamily="34" charset="0"/>
              <a:buNone/>
            </a:pPr>
            <a:endParaRPr lang="en-GB" dirty="0"/>
          </a:p>
          <a:p>
            <a:pPr>
              <a:buFont typeface="Arial" pitchFamily="34" charset="0"/>
              <a:buNone/>
            </a:pPr>
            <a:r>
              <a:rPr lang="en-GB" dirty="0"/>
              <a:t>Although many HCWs perceive their performance as </a:t>
            </a:r>
            <a:r>
              <a:rPr lang="en-GB" dirty="0" smtClean="0"/>
              <a:t>high, </a:t>
            </a:r>
            <a:r>
              <a:rPr lang="en-GB" dirty="0"/>
              <a:t>their hand hygiene compliance is usually &lt; 40% in the absence of interventions. Hand hygiene performance varies according to work intensity, type of ward, professional category, and time of day/week. </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10</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Compliance is usually lower in settings with high care intensity (e.g., intensive care units), among physicians, and before rather than after touching a patient.  HCWs tend to comply more frequently with indications that protect themselves (e.g., after exposure to body fluids, after glove use, after contact with the patient or the patient’s environment).</a:t>
            </a:r>
            <a:endParaRPr lang="en-GB" noProof="0" dirty="0" smtClean="0"/>
          </a:p>
          <a:p>
            <a:endParaRPr lang="en-US"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11</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dirty="0"/>
              <a:t>Hand hygiene can be performed either by rubbing with an alcohol-based formulation or by washing with soap and water. Soaps are available as bar, leaf, powder, and liquid, but must be placed alongside running water, and re-stocked when needed to achieve compliance.  </a:t>
            </a:r>
            <a:endParaRPr lang="en-US" dirty="0" smtClean="0"/>
          </a:p>
          <a:p>
            <a:pPr>
              <a:buFont typeface="Arial"/>
              <a:buNone/>
            </a:pPr>
            <a:endParaRPr lang="en-US" dirty="0" smtClean="0"/>
          </a:p>
          <a:p>
            <a:pPr>
              <a:buFont typeface="Arial"/>
              <a:buNone/>
            </a:pPr>
            <a:r>
              <a:rPr lang="en-US" dirty="0" smtClean="0"/>
              <a:t>Plain </a:t>
            </a:r>
            <a:r>
              <a:rPr lang="en-US" dirty="0"/>
              <a:t>soap has minimal antimicrobial activity, however it can be used for hand washing because mechanical friction removes many transient microorganisms. </a:t>
            </a:r>
            <a:endParaRPr lang="es-ES_tradnl"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12</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commonest antimicrobials in hand hygiene products are: alcohols, </a:t>
            </a:r>
            <a:r>
              <a:rPr lang="en-GB" dirty="0" err="1"/>
              <a:t>chlorhexidine</a:t>
            </a:r>
            <a:r>
              <a:rPr lang="en-GB" dirty="0"/>
              <a:t>, </a:t>
            </a:r>
            <a:r>
              <a:rPr lang="en-GB" dirty="0" err="1"/>
              <a:t>chloroxylenol</a:t>
            </a:r>
            <a:r>
              <a:rPr lang="en-GB" dirty="0"/>
              <a:t>, hexachlorophene, iodine and </a:t>
            </a:r>
            <a:r>
              <a:rPr lang="en-GB" dirty="0" err="1"/>
              <a:t>iodophors</a:t>
            </a:r>
            <a:r>
              <a:rPr lang="en-GB" dirty="0"/>
              <a:t>, quaternary ammonium compounds, and </a:t>
            </a:r>
            <a:r>
              <a:rPr lang="en-GB" dirty="0" err="1"/>
              <a:t>triclosan</a:t>
            </a:r>
            <a:r>
              <a:rPr lang="en-GB" dirty="0"/>
              <a:t>. </a:t>
            </a:r>
          </a:p>
          <a:p>
            <a:endParaRPr lang="es-ES_tradnl"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13</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Font typeface="Arial" pitchFamily="34" charset="0"/>
              <a:buNone/>
            </a:pPr>
            <a:r>
              <a:rPr lang="en-GB" sz="1200" dirty="0"/>
              <a:t>All are effective against Gram-positive and Gram-negative bacteria with maximal efficacy demonstrated by alcohols and </a:t>
            </a:r>
            <a:r>
              <a:rPr lang="en-GB" sz="1200" dirty="0" err="1"/>
              <a:t>iodophors</a:t>
            </a:r>
            <a:r>
              <a:rPr lang="en-GB" sz="1200" dirty="0"/>
              <a:t>.  Mycobacteria and fungi are most effectively eliminated by alcohols, and less so by </a:t>
            </a:r>
            <a:r>
              <a:rPr lang="en-GB" sz="1200" dirty="0" err="1"/>
              <a:t>chlorhexidine</a:t>
            </a:r>
            <a:r>
              <a:rPr lang="en-GB" sz="1200" dirty="0"/>
              <a:t>, </a:t>
            </a:r>
            <a:r>
              <a:rPr lang="en-GB" sz="1200" dirty="0" err="1"/>
              <a:t>chloroxylenol</a:t>
            </a:r>
            <a:r>
              <a:rPr lang="en-GB" sz="1200" dirty="0"/>
              <a:t>, and hexachlorophene.</a:t>
            </a:r>
          </a:p>
          <a:p>
            <a:pPr>
              <a:spcBef>
                <a:spcPts val="0"/>
              </a:spcBef>
              <a:buFont typeface="Arial" pitchFamily="34" charset="0"/>
              <a:buNone/>
            </a:pPr>
            <a:endParaRPr lang="en-GB" sz="900" dirty="0"/>
          </a:p>
          <a:p>
            <a:pPr>
              <a:spcBef>
                <a:spcPts val="0"/>
              </a:spcBef>
              <a:buFont typeface="Arial" pitchFamily="34" charset="0"/>
              <a:buNone/>
            </a:pPr>
            <a:r>
              <a:rPr lang="en-GB" sz="1200" dirty="0"/>
              <a:t>Enveloped viruses (e.g., herpes simplex virus, human immunodeficiency virus, influenza virus, respiratory syncytial virus) are highly susceptible to alcohols; hepatitis B and C viruses require high concentrations (70-80</a:t>
            </a:r>
            <a:r>
              <a:rPr lang="en-GB" sz="1200" dirty="0" smtClean="0"/>
              <a:t>%). </a:t>
            </a:r>
            <a:r>
              <a:rPr lang="en-GB" sz="1200" dirty="0"/>
              <a:t>Alcohols have also shown </a:t>
            </a:r>
            <a:r>
              <a:rPr lang="en-GB" sz="1200" i="1" dirty="0"/>
              <a:t>in vivo </a:t>
            </a:r>
            <a:r>
              <a:rPr lang="en-GB" sz="1200" i="0" dirty="0"/>
              <a:t>activity against </a:t>
            </a:r>
            <a:r>
              <a:rPr lang="en-GB" sz="1200" dirty="0"/>
              <a:t>some non-enveloped viruses (rotavirus, adenovirus, rhinovirus, hepatitis A virus, and </a:t>
            </a:r>
            <a:r>
              <a:rPr lang="en-GB" sz="1200" dirty="0" err="1"/>
              <a:t>enteroviruses</a:t>
            </a:r>
            <a:r>
              <a:rPr lang="en-GB" sz="1200" dirty="0"/>
              <a:t>).</a:t>
            </a:r>
            <a:r>
              <a:rPr lang="en-GB" sz="1200" i="1" dirty="0" smtClean="0"/>
              <a:t>I n </a:t>
            </a:r>
            <a:r>
              <a:rPr lang="en-GB" sz="1200" i="1" dirty="0"/>
              <a:t>vitro </a:t>
            </a:r>
            <a:r>
              <a:rPr lang="en-GB" sz="1200" i="0" dirty="0" err="1"/>
              <a:t>virucidal</a:t>
            </a:r>
            <a:r>
              <a:rPr lang="en-GB" sz="1200" i="0" dirty="0"/>
              <a:t> activity against surrogate </a:t>
            </a:r>
            <a:r>
              <a:rPr lang="en-GB" sz="1200" dirty="0"/>
              <a:t>strains of </a:t>
            </a:r>
            <a:r>
              <a:rPr lang="en-GB" sz="1200" dirty="0" err="1"/>
              <a:t>norovirus</a:t>
            </a:r>
            <a:r>
              <a:rPr lang="en-GB" sz="1200" dirty="0"/>
              <a:t> was demonstrated by 70% alcohol-based </a:t>
            </a:r>
            <a:r>
              <a:rPr lang="en-GB" sz="1200" dirty="0" smtClean="0"/>
              <a:t>formulations. Several </a:t>
            </a:r>
            <a:r>
              <a:rPr lang="en-GB" sz="1200" dirty="0" err="1"/>
              <a:t>norovirus</a:t>
            </a:r>
            <a:r>
              <a:rPr lang="en-GB" sz="1200" dirty="0"/>
              <a:t> outbreaks were controlled with preventive measures, including alcohol-based hand rubs. In general, ethanol has a greater activity against viruses than isopropanol.</a:t>
            </a:r>
          </a:p>
          <a:p>
            <a:pPr>
              <a:spcBef>
                <a:spcPts val="0"/>
              </a:spcBef>
              <a:buFont typeface="Arial" pitchFamily="34" charset="0"/>
              <a:buNone/>
            </a:pPr>
            <a:endParaRPr lang="en-GB" sz="900" dirty="0"/>
          </a:p>
          <a:p>
            <a:pPr>
              <a:spcBef>
                <a:spcPts val="0"/>
              </a:spcBef>
              <a:buFont typeface="Arial" pitchFamily="34" charset="0"/>
              <a:buNone/>
            </a:pPr>
            <a:r>
              <a:rPr lang="en-GB" sz="1200" dirty="0"/>
              <a:t>None of these antiseptics has activity against bacterial spores or protozoan </a:t>
            </a:r>
            <a:r>
              <a:rPr lang="en-GB" sz="1200" dirty="0" err="1"/>
              <a:t>oocysts</a:t>
            </a:r>
            <a:r>
              <a:rPr lang="en-GB" sz="1200" dirty="0"/>
              <a:t> although the mechanical effect of washing with soap and water allows their partial removal.</a:t>
            </a:r>
          </a:p>
          <a:p>
            <a:endParaRPr lang="es-ES_tradnl"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14</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According to </a:t>
            </a:r>
            <a:r>
              <a:rPr lang="en-GB" dirty="0" smtClean="0"/>
              <a:t>the World Health Organization, </a:t>
            </a:r>
            <a:r>
              <a:rPr lang="en-GB" dirty="0"/>
              <a:t>alcohol-based hand rubs should be the preferred method for hand hygiene as they have the broadest antimicrobial spectrum, require a short time (</a:t>
            </a:r>
            <a:r>
              <a:rPr lang="en-GB" dirty="0" smtClean="0"/>
              <a:t>20-30 seconds) </a:t>
            </a:r>
            <a:r>
              <a:rPr lang="en-GB" dirty="0"/>
              <a:t>for </a:t>
            </a:r>
            <a:r>
              <a:rPr lang="en-GB" dirty="0" smtClean="0"/>
              <a:t>effective</a:t>
            </a:r>
            <a:r>
              <a:rPr lang="en-GB" baseline="0" dirty="0" smtClean="0"/>
              <a:t> </a:t>
            </a:r>
            <a:r>
              <a:rPr lang="en-GB" dirty="0" smtClean="0"/>
              <a:t>antimicrobial decontamination, </a:t>
            </a:r>
            <a:r>
              <a:rPr lang="en-GB" dirty="0"/>
              <a:t>have better skin tolerance, and are readily available at the point of care (i.e., where care is provided). </a:t>
            </a:r>
          </a:p>
          <a:p>
            <a:pPr>
              <a:buFont typeface="Arial" pitchFamily="34" charset="0"/>
              <a:buNone/>
            </a:pPr>
            <a:endParaRPr lang="en-GB" dirty="0"/>
          </a:p>
          <a:p>
            <a:pPr>
              <a:buFont typeface="Arial" pitchFamily="34" charset="0"/>
              <a:buNone/>
            </a:pPr>
            <a:r>
              <a:rPr lang="en-GB" dirty="0"/>
              <a:t>Alcohol-based hand rubs are available as rinses (with low viscosity), gels, foams, and impregnated wipes. However, wipes and foams have little supporting evidence. Gels were considered to have a low </a:t>
            </a:r>
            <a:r>
              <a:rPr lang="en-GB" dirty="0" err="1"/>
              <a:t>microbicidal</a:t>
            </a:r>
            <a:r>
              <a:rPr lang="en-GB" dirty="0"/>
              <a:t> efficacy; however newer formulations are more bactericidal.</a:t>
            </a:r>
            <a:endParaRPr lang="en-GB" noProof="0"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15</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The efficacy of an alcohol-based hand rub depends on its quality, the amount used, the time spent rubbing, and complete coverage of the hands’ surfaces. These parameters also apply to washing with soap and water. </a:t>
            </a:r>
            <a:endParaRPr lang="en-US" dirty="0" smtClean="0"/>
          </a:p>
          <a:p>
            <a:pPr>
              <a:buFont typeface="Arial" pitchFamily="34" charset="0"/>
              <a:buNone/>
            </a:pPr>
            <a:endParaRPr lang="en-US" dirty="0" smtClean="0"/>
          </a:p>
          <a:p>
            <a:pPr>
              <a:buFont typeface="Arial" pitchFamily="34" charset="0"/>
              <a:buNone/>
            </a:pPr>
            <a:r>
              <a:rPr lang="en-US" dirty="0" smtClean="0"/>
              <a:t>Hand </a:t>
            </a:r>
            <a:r>
              <a:rPr lang="en-US" dirty="0"/>
              <a:t>rubs containing 60–80% alcohol are satisfactory, provided that they meet recommended standards (European Norms [</a:t>
            </a:r>
            <a:r>
              <a:rPr lang="en-US" dirty="0" smtClean="0"/>
              <a:t>EN - http://www.cen.eu/cen/products/en/pages/default.aspx] </a:t>
            </a:r>
            <a:r>
              <a:rPr lang="en-US" dirty="0"/>
              <a:t>or American Society for Testing and Materials [</a:t>
            </a:r>
            <a:r>
              <a:rPr lang="en-US" dirty="0" smtClean="0"/>
              <a:t>ASTM - http://www.astm.org/] </a:t>
            </a:r>
            <a:r>
              <a:rPr lang="en-US" dirty="0"/>
              <a:t>standards). </a:t>
            </a:r>
            <a:endParaRPr lang="en-US" dirty="0" smtClean="0"/>
          </a:p>
          <a:p>
            <a:pPr>
              <a:buFont typeface="Arial" pitchFamily="34" charset="0"/>
              <a:buNone/>
            </a:pPr>
            <a:endParaRPr lang="en-US" dirty="0" smtClean="0"/>
          </a:p>
          <a:p>
            <a:pPr>
              <a:buFont typeface="Arial" pitchFamily="34" charset="0"/>
              <a:buNone/>
            </a:pPr>
            <a:r>
              <a:rPr lang="en-US" dirty="0" smtClean="0"/>
              <a:t>75-87</a:t>
            </a:r>
            <a:r>
              <a:rPr lang="en-US" dirty="0"/>
              <a:t>% ethanol, isopropanol, or n-propanol, or a combination of these products guarantee the optimal antimicrobial efficacy.  The WHO-recommended formulations contain either 75% v/v isopropanol, or 80% v/v ethanol.</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16</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time-course </a:t>
            </a:r>
            <a:r>
              <a:rPr lang="en-GB" dirty="0"/>
              <a:t>of efficacy of </a:t>
            </a:r>
            <a:r>
              <a:rPr lang="en-GB" dirty="0" err="1"/>
              <a:t>unmedicated</a:t>
            </a:r>
            <a:r>
              <a:rPr lang="en-GB" dirty="0"/>
              <a:t> soap and water and alcohol-based hand rub in reducing the release of test bacteria from artificially-contaminated hands</a:t>
            </a:r>
            <a:r>
              <a:rPr lang="en-GB" dirty="0" smtClean="0"/>
              <a:t>.</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From </a:t>
            </a:r>
            <a:r>
              <a:rPr lang="en-GB" dirty="0" err="1" smtClean="0"/>
              <a:t>Pittet</a:t>
            </a:r>
            <a:r>
              <a:rPr lang="en-GB" dirty="0" smtClean="0"/>
              <a:t> D, Boyce J, Hand hygiene and patient care: pursuing the </a:t>
            </a:r>
            <a:r>
              <a:rPr lang="en-GB" dirty="0" err="1" smtClean="0"/>
              <a:t>Semmelweis</a:t>
            </a:r>
            <a:r>
              <a:rPr lang="en-GB" dirty="0" smtClean="0"/>
              <a:t> legacy. The Lancet Infectious Diseases 2001; 1: 14. </a:t>
            </a:r>
            <a:r>
              <a:rPr lang="en-US" dirty="0" smtClean="0">
                <a:effectLst/>
                <a:hlinkClick r:id="rId3"/>
              </a:rPr>
              <a:t>http://dx.doi.org/10.1016/S1473-3099(09)70295-6</a:t>
            </a:r>
            <a:endParaRPr lang="en-US" dirty="0" smtClean="0">
              <a:effectLst/>
            </a:endParaRPr>
          </a:p>
          <a:p>
            <a:endParaRPr lang="en-GB"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17</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smtClean="0"/>
              <a:t>When selecting a HH product, consider the following:</a:t>
            </a:r>
          </a:p>
          <a:p>
            <a:pPr marL="0" indent="0">
              <a:buFont typeface="Arial" pitchFamily="34" charset="0"/>
              <a:buNone/>
            </a:pPr>
            <a:endParaRPr lang="en-GB" dirty="0" smtClean="0"/>
          </a:p>
          <a:p>
            <a:pPr marL="174296" indent="-174296">
              <a:buFont typeface="Arial" pitchFamily="34" charset="0"/>
              <a:buChar char="•"/>
            </a:pPr>
            <a:r>
              <a:rPr lang="en-GB" dirty="0" smtClean="0"/>
              <a:t>demonstrated </a:t>
            </a:r>
            <a:r>
              <a:rPr lang="en-GB" dirty="0"/>
              <a:t>antimicrobial efficacy according to ASTM or EN standards for hygienic hand antisepsis and/or surgical hand preparation;</a:t>
            </a:r>
          </a:p>
          <a:p>
            <a:pPr marL="174296" indent="-174296">
              <a:buFont typeface="Arial" pitchFamily="34" charset="0"/>
              <a:buChar char="•"/>
            </a:pPr>
            <a:r>
              <a:rPr lang="en-GB" dirty="0"/>
              <a:t>proven good dermal tolerance and minimal skin reactions; </a:t>
            </a:r>
          </a:p>
          <a:p>
            <a:pPr marL="174296" indent="-174296">
              <a:buFont typeface="Arial" pitchFamily="34" charset="0"/>
              <a:buChar char="•"/>
            </a:pPr>
            <a:r>
              <a:rPr lang="en-GB" dirty="0"/>
              <a:t>minimum drying time (products that require longer drying times may affect hand hygiene best practice); </a:t>
            </a:r>
            <a:endParaRPr lang="en-GB" dirty="0" smtClean="0"/>
          </a:p>
          <a:p>
            <a:pPr marL="174296" indent="-174296">
              <a:buFont typeface="Arial" pitchFamily="34" charset="0"/>
              <a:buChar char="•"/>
            </a:pPr>
            <a:r>
              <a:rPr lang="en-GB" dirty="0" smtClean="0"/>
              <a:t>cost</a:t>
            </a:r>
            <a:r>
              <a:rPr lang="en-GB" dirty="0"/>
              <a:t>;</a:t>
            </a:r>
          </a:p>
          <a:p>
            <a:pPr marL="174296" indent="-174296">
              <a:buFont typeface="Arial" pitchFamily="34" charset="0"/>
              <a:buChar char="•"/>
            </a:pPr>
            <a:r>
              <a:rPr lang="en-GB" dirty="0"/>
              <a:t>aesthetic preferences of HCWs and patients, such as fragrance, colour, texture, “stickiness”, and ease of use; </a:t>
            </a:r>
            <a:endParaRPr lang="en-GB" dirty="0" smtClean="0"/>
          </a:p>
          <a:p>
            <a:pPr marL="174296" indent="-174296">
              <a:buFont typeface="Arial" pitchFamily="34" charset="0"/>
              <a:buChar char="•"/>
            </a:pPr>
            <a:r>
              <a:rPr lang="en-GB" dirty="0" smtClean="0"/>
              <a:t>availability</a:t>
            </a:r>
            <a:r>
              <a:rPr lang="en-GB" dirty="0"/>
              <a:t>, convenience, and functioning of dispensers, and </a:t>
            </a:r>
          </a:p>
          <a:p>
            <a:pPr marL="174296" indent="-174296">
              <a:buFont typeface="Arial" pitchFamily="34" charset="0"/>
              <a:buChar char="•"/>
            </a:pPr>
            <a:r>
              <a:rPr lang="en-GB" dirty="0"/>
              <a:t>ability to prevent contamination</a:t>
            </a:r>
            <a:endParaRPr lang="en-GB"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18</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hygiene technique with an alcohol-based formulation. </a:t>
            </a:r>
            <a:endParaRPr lang="en-US" dirty="0" smtClean="0"/>
          </a:p>
          <a:p>
            <a:endParaRPr lang="en-US" dirty="0" smtClean="0"/>
          </a:p>
          <a:p>
            <a:r>
              <a:rPr lang="en-US" b="1" dirty="0" smtClean="0"/>
              <a:t>REFERENCE</a:t>
            </a:r>
            <a:r>
              <a:rPr lang="en-US" dirty="0" smtClean="0"/>
              <a:t>: Based </a:t>
            </a:r>
            <a:r>
              <a:rPr lang="en-US" dirty="0"/>
              <a:t>on the hand hygiene technique with an alcohol-based formulation, URL: http://www.who.int/gpsc/5may/tools/system_change/en/index.html © World Health Organization 2009. All rights reserved</a:t>
            </a:r>
            <a:r>
              <a:rPr lang="en-US" dirty="0" smtClean="0"/>
              <a:t>.</a:t>
            </a:r>
            <a:endParaRPr lang="sv-SE"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19</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a:t>
            </a:fld>
            <a:endParaRPr lang="sv-SE"/>
          </a:p>
        </p:txBody>
      </p:sp>
    </p:spTree>
    <p:extLst>
      <p:ext uri="{BB962C8B-B14F-4D97-AF65-F5344CB8AC3E}">
        <p14:creationId xmlns:p14="http://schemas.microsoft.com/office/powerpoint/2010/main" val="254701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washing technique with soap and water </a:t>
            </a:r>
            <a:endParaRPr lang="en-US" dirty="0" smtClean="0"/>
          </a:p>
          <a:p>
            <a:endParaRPr lang="en-US" dirty="0" smtClean="0"/>
          </a:p>
          <a:p>
            <a:r>
              <a:rPr lang="en-US" b="1" dirty="0" smtClean="0"/>
              <a:t>Reference</a:t>
            </a:r>
            <a:r>
              <a:rPr lang="en-US" dirty="0" smtClean="0"/>
              <a:t>:</a:t>
            </a:r>
            <a:r>
              <a:rPr lang="en-US" baseline="0" dirty="0" smtClean="0"/>
              <a:t> </a:t>
            </a:r>
            <a:r>
              <a:rPr lang="en-US" dirty="0" smtClean="0"/>
              <a:t>Based </a:t>
            </a:r>
            <a:r>
              <a:rPr lang="en-US" dirty="0"/>
              <a:t>on the hand washing technique with soap and water, URL: http://www.who.int/gpsc/5may/ tools/</a:t>
            </a:r>
            <a:r>
              <a:rPr lang="en-US" dirty="0" err="1"/>
              <a:t>system_change</a:t>
            </a:r>
            <a:r>
              <a:rPr lang="en-US" dirty="0"/>
              <a:t>/en/index.html © World Health Organization 2009. All rights reserved</a:t>
            </a:r>
            <a:r>
              <a:rPr lang="en-US" dirty="0" smtClean="0"/>
              <a:t>.</a:t>
            </a:r>
            <a:endParaRPr lang="sv-SE"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20</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rational location of facilities (sinks, soap, and hand rub dispensers), as well as good maintenance and user-friendliness, are essential. Ideally, different alcohol-based hand rub dispensers, e.g., pocket bottles, wall mounted, or those placed on carts/trolleys, night stand/bedside table, or affixed to the bed rail, should be used.</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21</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“My five moments for hand hygiene” approach merges the hand hygiene indications recommended by the WHO Guidelines into five moments when hand hygiene is required. This approach proposes a unified vision for HCWs, trainers, and observers to minimise inter-individual variation</a:t>
            </a:r>
          </a:p>
          <a:p>
            <a:endParaRPr lang="en-GB" dirty="0"/>
          </a:p>
          <a:p>
            <a:r>
              <a:rPr lang="en-GB" dirty="0" smtClean="0"/>
              <a:t>The moments </a:t>
            </a:r>
            <a:r>
              <a:rPr lang="en-GB" dirty="0"/>
              <a:t>are:</a:t>
            </a:r>
          </a:p>
          <a:p>
            <a:pPr marL="232395" indent="-232395">
              <a:buAutoNum type="arabicParenR"/>
            </a:pPr>
            <a:r>
              <a:rPr lang="en-GB" dirty="0"/>
              <a:t>before touching a patient, </a:t>
            </a:r>
          </a:p>
          <a:p>
            <a:pPr marL="232395" indent="-232395">
              <a:buAutoNum type="arabicParenR"/>
            </a:pPr>
            <a:r>
              <a:rPr lang="en-GB" dirty="0"/>
              <a:t>before clean/aseptic procedures, </a:t>
            </a:r>
          </a:p>
          <a:p>
            <a:pPr marL="232395" indent="-232395">
              <a:buAutoNum type="arabicParenR"/>
            </a:pPr>
            <a:r>
              <a:rPr lang="en-GB" dirty="0"/>
              <a:t>after body fluid exposure/risk, </a:t>
            </a:r>
          </a:p>
          <a:p>
            <a:pPr marL="232395" indent="-232395">
              <a:buAutoNum type="arabicParenR"/>
            </a:pPr>
            <a:r>
              <a:rPr lang="en-GB" dirty="0"/>
              <a:t>after touching a patient, and </a:t>
            </a:r>
          </a:p>
          <a:p>
            <a:pPr marL="232395" indent="-232395">
              <a:buAutoNum type="arabicParenR"/>
            </a:pPr>
            <a:r>
              <a:rPr lang="en-GB" dirty="0"/>
              <a:t>after touching patient surroundings. </a:t>
            </a:r>
          </a:p>
          <a:p>
            <a:pPr marL="232395" indent="-232395"/>
            <a:endParaRPr lang="en-GB"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22</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five moments for hand hygiene” </a:t>
            </a:r>
            <a:endParaRPr lang="en-US" dirty="0" smtClean="0"/>
          </a:p>
          <a:p>
            <a:endParaRPr lang="en-US" dirty="0" smtClean="0"/>
          </a:p>
          <a:p>
            <a:r>
              <a:rPr lang="en-US" b="1" dirty="0" smtClean="0"/>
              <a:t>REFERENCE</a:t>
            </a:r>
            <a:r>
              <a:rPr lang="en-US" dirty="0" smtClean="0"/>
              <a:t>:</a:t>
            </a:r>
            <a:r>
              <a:rPr lang="en-US" baseline="0" dirty="0" smtClean="0"/>
              <a:t> http://www.who.int/gpsc/5may/background/5moments/en/ </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23</a:t>
            </a:fld>
            <a:endParaRPr lang="sv-SE"/>
          </a:p>
        </p:txBody>
      </p:sp>
    </p:spTree>
    <p:extLst>
      <p:ext uri="{BB962C8B-B14F-4D97-AF65-F5344CB8AC3E}">
        <p14:creationId xmlns:p14="http://schemas.microsoft.com/office/powerpoint/2010/main" val="186080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Gloves prevent contamination of HCWs’ hands, reduce transmission of pathogens, and help control outbreaks. However, gloves do not prevent microorganism transmission and HAI unless rigorously accompanied by other measures, including hand hygiene. Gloves must be used according to established indications for donning and removal.</a:t>
            </a:r>
          </a:p>
          <a:p>
            <a:pPr>
              <a:buFont typeface="Arial" pitchFamily="34" charset="0"/>
              <a:buChar char="•"/>
            </a:pPr>
            <a:endParaRPr lang="en-GB" dirty="0"/>
          </a:p>
          <a:p>
            <a:pPr marL="174296" indent="-174296">
              <a:buFont typeface="Arial" pitchFamily="34" charset="0"/>
              <a:buChar char="•"/>
            </a:pPr>
            <a:r>
              <a:rPr lang="en-GB" dirty="0"/>
              <a:t>Use of the same gloves for several hours, while providing care to different patients and touching multiple surfaces, is a very frequent malpractice.</a:t>
            </a:r>
          </a:p>
          <a:p>
            <a:pPr marL="174296" indent="-174296">
              <a:buFont typeface="Arial" pitchFamily="34" charset="0"/>
              <a:buChar char="•"/>
            </a:pPr>
            <a:r>
              <a:rPr lang="en-GB" dirty="0" smtClean="0"/>
              <a:t>Understanding </a:t>
            </a:r>
            <a:r>
              <a:rPr lang="en-GB" dirty="0"/>
              <a:t>that glove use does not replace hand hygiene is of </a:t>
            </a:r>
            <a:r>
              <a:rPr lang="en-GB" dirty="0" smtClean="0"/>
              <a:t>utmost </a:t>
            </a:r>
            <a:r>
              <a:rPr lang="en-GB" dirty="0"/>
              <a:t>importance. </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24</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r>
              <a:rPr lang="en-US" dirty="0" smtClean="0"/>
              <a:t>Several </a:t>
            </a:r>
            <a:r>
              <a:rPr lang="en-US" dirty="0"/>
              <a:t>studies have established an association between inappropriate glove use and low compliance with hand hygiene. Others have found that </a:t>
            </a:r>
            <a:r>
              <a:rPr lang="en-US" dirty="0" err="1"/>
              <a:t>HCWs</a:t>
            </a:r>
            <a:r>
              <a:rPr lang="en-US" dirty="0"/>
              <a:t> wearing gloves were significantly more likely to cleanse their hands following patient care.</a:t>
            </a:r>
          </a:p>
          <a:p>
            <a:pPr marL="174296" indent="-174296">
              <a:buFont typeface="Arial" pitchFamily="34" charset="0"/>
              <a:buChar char="•"/>
            </a:pPr>
            <a:r>
              <a:rPr lang="en-US" dirty="0" smtClean="0"/>
              <a:t>When </a:t>
            </a:r>
            <a:r>
              <a:rPr lang="en-US" dirty="0"/>
              <a:t>there is a need for performing hand hygiene before a care act which also requires glove use, hand washing or hand rubbing must be performed before donning gloves, as well as immediately after glove removal. </a:t>
            </a:r>
          </a:p>
          <a:p>
            <a:pPr marL="174296" indent="-174296">
              <a:buFont typeface="Arial" pitchFamily="34" charset="0"/>
              <a:buChar char="•"/>
            </a:pPr>
            <a:r>
              <a:rPr lang="en-US" dirty="0"/>
              <a:t>In addition, gloves must be removed to perform hand washing or hand rubbing to protect a body site from the flora of another body site or skin area previously touched within the same patient</a:t>
            </a:r>
          </a:p>
          <a:p>
            <a:pPr>
              <a:buFont typeface="Arial" pitchFamily="34" charset="0"/>
              <a:buNone/>
            </a:pP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25</a:t>
            </a:fld>
            <a:endParaRPr lang="sv-SE"/>
          </a:p>
        </p:txBody>
      </p:sp>
    </p:spTree>
    <p:extLst>
      <p:ext uri="{BB962C8B-B14F-4D97-AF65-F5344CB8AC3E}">
        <p14:creationId xmlns:p14="http://schemas.microsoft.com/office/powerpoint/2010/main" val="2097861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dirty="0"/>
              <a:t>Key components of successful strategies </a:t>
            </a:r>
            <a:r>
              <a:rPr lang="en-GB" sz="1200" dirty="0" smtClean="0"/>
              <a:t>are:</a:t>
            </a:r>
            <a:endParaRPr lang="en-GB" sz="1200" dirty="0"/>
          </a:p>
          <a:p>
            <a:pPr marL="174296" indent="-174296">
              <a:buFont typeface="Arial" pitchFamily="34" charset="0"/>
              <a:buChar char="•"/>
            </a:pPr>
            <a:r>
              <a:rPr lang="en-GB" sz="1200" b="1" dirty="0" smtClean="0"/>
              <a:t>System </a:t>
            </a:r>
            <a:r>
              <a:rPr lang="en-GB" sz="1200" b="1" dirty="0"/>
              <a:t>change</a:t>
            </a:r>
          </a:p>
          <a:p>
            <a:pPr marL="464790" lvl="1"/>
            <a:r>
              <a:rPr lang="en-GB" sz="1200" dirty="0"/>
              <a:t>Ensure that the necessary infrastructure is in place to allow HCWs to practice hand hygiene at the point of care. This includes two essential elements: access to a safe, continuous water supply, soap, and disposable towels; and provision of alcohol-based hand rub at the point of care.</a:t>
            </a:r>
          </a:p>
          <a:p>
            <a:pPr marL="174296" indent="-174296">
              <a:buFont typeface="Arial" pitchFamily="34" charset="0"/>
              <a:buChar char="•"/>
            </a:pPr>
            <a:r>
              <a:rPr lang="en-GB" sz="1200" b="1" dirty="0"/>
              <a:t>Training/education</a:t>
            </a:r>
          </a:p>
          <a:p>
            <a:pPr marL="464790" lvl="1"/>
            <a:r>
              <a:rPr lang="en-GB" sz="1200" dirty="0"/>
              <a:t>Provide regular training on microbial transmission through HCWs’ hands and the importance of hand hygiene based on the “My five moments for hand hygiene” approach. Also include the correct procedures for hand rubbing and hand washing by using presentations, e-learning modules, posters, focus groups, </a:t>
            </a:r>
            <a:r>
              <a:rPr lang="en-GB" sz="1200" dirty="0" smtClean="0"/>
              <a:t>reflective </a:t>
            </a:r>
            <a:r>
              <a:rPr lang="en-GB" sz="1200" dirty="0"/>
              <a:t>discussion, videos, self-learning modules, practical demonstrations, feedback from assessment, buddy systems, or combinations of these methods. Assess the impact of training on HCWs’ knowledge to identify areas for further education.</a:t>
            </a:r>
          </a:p>
          <a:p>
            <a:pPr marL="174296" indent="-174296">
              <a:buFont typeface="Arial" pitchFamily="34" charset="0"/>
              <a:buChar char="•"/>
            </a:pPr>
            <a:r>
              <a:rPr lang="en-GB" sz="1200" b="1" dirty="0"/>
              <a:t>Evaluation and feedback</a:t>
            </a:r>
          </a:p>
          <a:p>
            <a:pPr marL="464790" lvl="1"/>
            <a:r>
              <a:rPr lang="en-GB" sz="1200" dirty="0"/>
              <a:t>Monitor hand hygiene practices and knowledge among HCWs and feedback of results to staff . The gold standard for measuring hand hygiene compliance is direct observation; electronic monitoring of hand hygiene actions and evaluation of alcohol-based hand rub consumption can be used as indirect methods and surrogate markers.</a:t>
            </a:r>
          </a:p>
          <a:p>
            <a:pPr marL="174296" indent="-174296">
              <a:buFont typeface="Arial" pitchFamily="34" charset="0"/>
              <a:buChar char="•"/>
            </a:pPr>
            <a:endParaRPr lang="en-GB" sz="1200"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26</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r>
              <a:rPr lang="en-GB" b="1" dirty="0"/>
              <a:t>Reminders in the workplace</a:t>
            </a:r>
          </a:p>
          <a:p>
            <a:pPr marL="464790" lvl="1"/>
            <a:r>
              <a:rPr lang="en-GB" dirty="0"/>
              <a:t>Remind HCWs about the importance of hand hygiene and the indications and procedures for performing it.</a:t>
            </a:r>
          </a:p>
          <a:p>
            <a:pPr marL="174296" indent="-174296">
              <a:buFont typeface="Arial" pitchFamily="34" charset="0"/>
              <a:buChar char="•"/>
            </a:pPr>
            <a:r>
              <a:rPr lang="en-GB" b="1" dirty="0"/>
              <a:t>Institutional safety climate</a:t>
            </a:r>
          </a:p>
          <a:p>
            <a:pPr marL="464790" lvl="1"/>
            <a:r>
              <a:rPr lang="en-GB" dirty="0"/>
              <a:t>Create an environment and perceptions that raise awareness about patient safety while making hand hygiene a high priority at all levels, including: active participation at institutional and individual levels; awareness of individual and institutional capacity to change and improve (self-efficacy); and partnership with patients and patient organisations (depending on cultural issues and resources available).</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27</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The WHO Multimodal Hand Hygiene Improvement Strategy and the WHO Implementation Toolkit have been developed to assist health care facilities to implement improvements in hand hygiene in accordance with Hand Hygiene.  They have been pilot tested by the WHO in settings with different levels of resources and in a multicultural environment and produced significant improvement of practices, as well as HCWs’ perception of HAI and its prevention, and their knowledge about hand transmission and hand hygiene. Furthermore, a substantial improvement was achieved in the facilities and equipment available for hand hygiene, including the low-cost provision of alcohol based hand rubs through local production of the WHO-recommended formulations where these were not available commercially</a:t>
            </a:r>
            <a:r>
              <a:rPr lang="en-US" dirty="0" smtClean="0"/>
              <a:t>.</a:t>
            </a:r>
          </a:p>
          <a:p>
            <a:pPr>
              <a:buFont typeface="Arial" pitchFamily="34" charset="0"/>
              <a:buNone/>
            </a:pPr>
            <a:endParaRPr lang="en-US" dirty="0" smtClean="0"/>
          </a:p>
          <a:p>
            <a:pPr>
              <a:buFont typeface="Arial" pitchFamily="34" charset="0"/>
              <a:buNone/>
            </a:pPr>
            <a:r>
              <a:rPr lang="en-US" b="1" dirty="0" smtClean="0"/>
              <a:t>REFERENCES</a:t>
            </a:r>
            <a:r>
              <a:rPr lang="en-US" dirty="0" smtClean="0"/>
              <a: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World Health Organization. Guide to local production: WHO recommended </a:t>
            </a:r>
            <a:r>
              <a:rPr lang="en-US" sz="1200" dirty="0" err="1" smtClean="0"/>
              <a:t>handrub</a:t>
            </a:r>
            <a:r>
              <a:rPr lang="en-US" sz="1200" dirty="0" smtClean="0"/>
              <a:t> formulations. 2010. Available from: http://www.who.int/gpsc/5may/Guide_to_Local_Production.pdf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World Health Organization. WHO Implementation Toolkit. 2010. Available from: http://www.who.int/gpsc/5may/tools/en/index.html</a:t>
            </a:r>
          </a:p>
          <a:p>
            <a:pPr>
              <a:buFont typeface="Arial" pitchFamily="34" charset="0"/>
              <a:buNone/>
            </a:pP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28</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Ranking</a:t>
            </a:r>
            <a:r>
              <a:rPr lang="en-US" baseline="0" dirty="0" smtClean="0"/>
              <a:t> system used for evidence (noted on subsequent slides):</a:t>
            </a:r>
          </a:p>
          <a:p>
            <a:pPr marL="628650" lvl="1" indent="-171450">
              <a:buFont typeface="Arial" pitchFamily="34" charset="0"/>
              <a:buChar char="•"/>
            </a:pPr>
            <a:r>
              <a:rPr lang="en-US" sz="1200" b="0" i="1" u="none" strike="noStrike" kern="1200" baseline="0" dirty="0" smtClean="0">
                <a:solidFill>
                  <a:schemeClr val="tx1"/>
                </a:solidFill>
                <a:latin typeface="+mn-lt"/>
                <a:ea typeface="+mn-ea"/>
                <a:cs typeface="+mn-cs"/>
              </a:rPr>
              <a:t>Category IA</a:t>
            </a:r>
            <a:r>
              <a:rPr lang="en-US" sz="1200" b="0" i="0" u="none" strike="noStrike" kern="1200" baseline="0" dirty="0" smtClean="0">
                <a:solidFill>
                  <a:schemeClr val="tx1"/>
                </a:solidFill>
                <a:latin typeface="+mn-lt"/>
                <a:ea typeface="+mn-ea"/>
                <a:cs typeface="+mn-cs"/>
              </a:rPr>
              <a:t>. Strongly recommended for implementation and strongly supported by well-designed </a:t>
            </a:r>
            <a:r>
              <a:rPr lang="en-GB" sz="1200" b="0" i="0" u="none" strike="noStrike" kern="1200" baseline="0" dirty="0" smtClean="0">
                <a:solidFill>
                  <a:schemeClr val="tx1"/>
                </a:solidFill>
                <a:latin typeface="+mn-lt"/>
                <a:ea typeface="+mn-ea"/>
                <a:cs typeface="+mn-cs"/>
              </a:rPr>
              <a:t>experimental, clinical, or epidemiological studies</a:t>
            </a:r>
          </a:p>
          <a:p>
            <a:pPr marL="628650" lvl="1" indent="-171450">
              <a:buFont typeface="Arial" pitchFamily="34" charset="0"/>
              <a:buChar char="•"/>
            </a:pPr>
            <a:r>
              <a:rPr lang="en-US" sz="1200" b="0" i="1" u="none" strike="noStrike" kern="1200" baseline="0" dirty="0" smtClean="0">
                <a:solidFill>
                  <a:schemeClr val="tx1"/>
                </a:solidFill>
                <a:latin typeface="+mn-lt"/>
                <a:ea typeface="+mn-ea"/>
                <a:cs typeface="+mn-cs"/>
              </a:rPr>
              <a:t>Category IB</a:t>
            </a:r>
            <a:r>
              <a:rPr lang="en-US" sz="1200" b="0" i="0" u="none" strike="noStrike" kern="1200" baseline="0" dirty="0" smtClean="0">
                <a:solidFill>
                  <a:schemeClr val="tx1"/>
                </a:solidFill>
                <a:latin typeface="+mn-lt"/>
                <a:ea typeface="+mn-ea"/>
                <a:cs typeface="+mn-cs"/>
              </a:rPr>
              <a:t>. Strongly recommended for implementation and supported by some experimental, clinical, or epidemiological studies and a strong theoretical rationale.</a:t>
            </a:r>
          </a:p>
          <a:p>
            <a:pPr marL="628650" lvl="1" indent="-171450">
              <a:buFont typeface="Arial" pitchFamily="34" charset="0"/>
              <a:buChar char="•"/>
            </a:pPr>
            <a:r>
              <a:rPr lang="en-US" sz="1200" b="0" i="1" u="none" strike="noStrike" kern="1200" baseline="0" dirty="0" smtClean="0">
                <a:solidFill>
                  <a:schemeClr val="tx1"/>
                </a:solidFill>
                <a:latin typeface="+mn-lt"/>
                <a:ea typeface="+mn-ea"/>
                <a:cs typeface="+mn-cs"/>
              </a:rPr>
              <a:t>Category IC</a:t>
            </a:r>
            <a:r>
              <a:rPr lang="en-US" sz="1200" b="0" i="0" u="none" strike="noStrike" kern="1200" baseline="0" dirty="0" smtClean="0">
                <a:solidFill>
                  <a:schemeClr val="tx1"/>
                </a:solidFill>
                <a:latin typeface="+mn-lt"/>
                <a:ea typeface="+mn-ea"/>
                <a:cs typeface="+mn-cs"/>
              </a:rPr>
              <a:t>. Required for implementation, as mandated by federal and/or state regulation or standard.</a:t>
            </a:r>
          </a:p>
          <a:p>
            <a:pPr marL="628650" lvl="1" indent="-171450">
              <a:buFont typeface="Arial" pitchFamily="34" charset="0"/>
              <a:buChar char="•"/>
            </a:pPr>
            <a:r>
              <a:rPr lang="en-US" sz="1200" b="0" i="1" u="none" strike="noStrike" kern="1200" baseline="0" dirty="0" smtClean="0">
                <a:solidFill>
                  <a:schemeClr val="tx1"/>
                </a:solidFill>
                <a:latin typeface="+mn-lt"/>
                <a:ea typeface="+mn-ea"/>
                <a:cs typeface="+mn-cs"/>
              </a:rPr>
              <a:t>Category II. </a:t>
            </a:r>
            <a:r>
              <a:rPr lang="en-US" sz="1200" b="0" i="0" u="none" strike="noStrike" kern="1200" baseline="0" dirty="0" smtClean="0">
                <a:solidFill>
                  <a:schemeClr val="tx1"/>
                </a:solidFill>
                <a:latin typeface="+mn-lt"/>
                <a:ea typeface="+mn-ea"/>
                <a:cs typeface="+mn-cs"/>
              </a:rPr>
              <a:t>Suggested for implementation and supported by suggestive clinical or epidemiological studies or a theoretical rationale or a consensus by a panel of experts.</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REFERENCE</a:t>
            </a:r>
            <a:r>
              <a:rPr lang="en-US" dirty="0" smtClean="0"/>
              <a:t>: </a:t>
            </a:r>
            <a:r>
              <a:rPr lang="en-GB" sz="1200" dirty="0" smtClean="0"/>
              <a:t>World Health Organization. WHO Guidelines on Hand Hygiene in Health Care. Geneva: World Health Organization; 2009. Available from: htpp://whqlibdoc.who.int/publications/2009/9789241597906_eng.pdf </a:t>
            </a:r>
          </a:p>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29</a:t>
            </a:fld>
            <a:endParaRPr lang="sv-SE"/>
          </a:p>
        </p:txBody>
      </p:sp>
    </p:spTree>
    <p:extLst>
      <p:ext uri="{BB962C8B-B14F-4D97-AF65-F5344CB8AC3E}">
        <p14:creationId xmlns:p14="http://schemas.microsoft.com/office/powerpoint/2010/main" val="123271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a:t>
            </a:fld>
            <a:endParaRPr lang="sv-SE"/>
          </a:p>
        </p:txBody>
      </p:sp>
    </p:spTree>
    <p:extLst>
      <p:ext uri="{BB962C8B-B14F-4D97-AF65-F5344CB8AC3E}">
        <p14:creationId xmlns:p14="http://schemas.microsoft.com/office/powerpoint/2010/main" val="1677893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30</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31</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32</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33</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34</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35</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36</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37</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38</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39</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Hand hygiene is the most effective single measure to prevent transmission of healthcare-associated pathogens. Compliance with hand hygiene recommendations is </a:t>
            </a:r>
            <a:r>
              <a:rPr lang="en-GB" dirty="0" smtClean="0"/>
              <a:t>often </a:t>
            </a:r>
            <a:r>
              <a:rPr lang="en-GB" dirty="0"/>
              <a:t>suboptimal and is influenced by many factors, including equipment/supplies, time constraints, and behavioural factors.</a:t>
            </a:r>
          </a:p>
          <a:p>
            <a:pPr>
              <a:buFont typeface="Arial" pitchFamily="34" charset="0"/>
              <a:buNone/>
            </a:pPr>
            <a:endParaRPr lang="en-GB" dirty="0"/>
          </a:p>
          <a:p>
            <a:pPr>
              <a:buFont typeface="Arial" pitchFamily="34" charset="0"/>
              <a:buNone/>
            </a:pPr>
            <a:r>
              <a:rPr lang="en-GB" dirty="0"/>
              <a:t>Hand hygiene can be performed either by washing with soap and water or by rubbing with an alcohol-based hand rub. The World Health Organization recommends the preferred use of alcohol-based hand rub </a:t>
            </a:r>
            <a:r>
              <a:rPr lang="en-GB" dirty="0" smtClean="0"/>
              <a:t>(ABHR) for </a:t>
            </a:r>
            <a:r>
              <a:rPr lang="en-GB" dirty="0"/>
              <a:t>routine hand hygiene in health </a:t>
            </a:r>
            <a:r>
              <a:rPr lang="en-GB" dirty="0" smtClean="0"/>
              <a:t>care.</a:t>
            </a:r>
            <a:endParaRPr lang="en-GB" dirty="0"/>
          </a:p>
          <a:p>
            <a:pPr>
              <a:buFont typeface="Arial" pitchFamily="34" charset="0"/>
              <a:buNone/>
            </a:pPr>
            <a:endParaRPr lang="en-GB" dirty="0"/>
          </a:p>
          <a:p>
            <a:pPr>
              <a:buFont typeface="Arial" pitchFamily="34" charset="0"/>
              <a:buNone/>
            </a:pPr>
            <a:r>
              <a:rPr lang="en-GB" dirty="0"/>
              <a:t>Hand hygiene promotion and multimodal improvement strategies have a great impact on healthcare worker practices and can reduce healthcare-associated infections </a:t>
            </a:r>
            <a:r>
              <a:rPr lang="en-GB" dirty="0" smtClean="0"/>
              <a:t>(HAI) and </a:t>
            </a:r>
            <a:r>
              <a:rPr lang="en-GB" dirty="0"/>
              <a:t>the spread of resistant microorganisms. Effective strategies include: provision of alcohol-based hand rubs and clean water, soap, and disposable towels; staff education; monitoring of hand hygiene practices and performance feedback; reminders in the work place; and promotion of a patient safety climate.</a:t>
            </a:r>
            <a:endParaRPr lang="en-GB" noProof="0"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40</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41</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42</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Healthcare workers’ hands play a crucial role in the transmission of microorganisms during the sequence of care and contact with environmental surfaces and patients’ skin. Hand hygiene is the single most effective measure to prevent healthcare-associated infection.  However, hand hygiene practice at the right moment with proper technique is usually sub-optimal among HCWs due to many constraints and behavioural factors. </a:t>
            </a:r>
          </a:p>
          <a:p>
            <a:pPr>
              <a:buFont typeface="Arial" pitchFamily="34" charset="0"/>
              <a:buNone/>
            </a:pPr>
            <a:endParaRPr lang="en-GB" dirty="0"/>
          </a:p>
          <a:p>
            <a:pPr>
              <a:buFont typeface="Arial" pitchFamily="34" charset="0"/>
              <a:buNone/>
            </a:pPr>
            <a:r>
              <a:rPr lang="en-GB" dirty="0"/>
              <a:t>Improvement of practices can be achieved and lead to substantial reduction of transmission by multimodal strategies aimed at strengthening infrastructure, knowledge, and the institutional patient safety culture. The preferred use of alcohol-based hand rubbing as the gold standard for hand hygiene and the identification of the right moments for hand hygiene during patient care are essential elements for success. </a:t>
            </a:r>
          </a:p>
          <a:p>
            <a:pPr>
              <a:buFont typeface="Arial" pitchFamily="34" charset="0"/>
              <a:buNone/>
            </a:pPr>
            <a:endParaRPr lang="en-GB" dirty="0"/>
          </a:p>
          <a:p>
            <a:pPr>
              <a:buFont typeface="Arial" pitchFamily="34" charset="0"/>
              <a:buNone/>
            </a:pPr>
            <a:r>
              <a:rPr lang="en-GB" dirty="0"/>
              <a:t>The World Health Organization has promoted innovative concepts and strategies to achieve hand hygiene improvement worldwide in close collaboration with other key players and stakeholders in the field of infection prevention and control, such as the International Federation of Infection Control.</a:t>
            </a:r>
            <a:endParaRPr lang="en-GB" noProof="0"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43</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44</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45</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46</a:t>
            </a:fld>
            <a:endParaRPr lang="sv-SE"/>
          </a:p>
        </p:txBody>
      </p:sp>
    </p:spTree>
    <p:extLst>
      <p:ext uri="{BB962C8B-B14F-4D97-AF65-F5344CB8AC3E}">
        <p14:creationId xmlns:p14="http://schemas.microsoft.com/office/powerpoint/2010/main" val="1446744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95" indent="-232395" defTabSz="929579">
              <a:buFont typeface="+mj-lt"/>
              <a:buAutoNum type="arabicPeriod"/>
              <a:defRPr/>
            </a:pPr>
            <a:r>
              <a:rPr lang="en-US" dirty="0" smtClean="0"/>
              <a:t> False</a:t>
            </a:r>
          </a:p>
          <a:p>
            <a:pPr marL="232395" indent="-232395" defTabSz="929579">
              <a:buFont typeface="+mj-lt"/>
              <a:buAutoNum type="arabicPeriod"/>
              <a:defRPr/>
            </a:pPr>
            <a:r>
              <a:rPr lang="en-US" dirty="0" smtClean="0"/>
              <a:t> D</a:t>
            </a:r>
          </a:p>
          <a:p>
            <a:r>
              <a:rPr lang="en-US" dirty="0" smtClean="0"/>
              <a:t>3.</a:t>
            </a:r>
            <a:r>
              <a:rPr lang="en-US" baseline="0" dirty="0" smtClean="0"/>
              <a:t>   </a:t>
            </a:r>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47</a:t>
            </a:fld>
            <a:endParaRPr lang="sv-SE"/>
          </a:p>
        </p:txBody>
      </p:sp>
    </p:spTree>
    <p:extLst>
      <p:ext uri="{BB962C8B-B14F-4D97-AF65-F5344CB8AC3E}">
        <p14:creationId xmlns:p14="http://schemas.microsoft.com/office/powerpoint/2010/main" val="256655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Hand washing with soap and water has been considered a measure of personal hygiene for centuries. In the mid-1800s, studies by </a:t>
            </a:r>
            <a:r>
              <a:rPr lang="en-GB" dirty="0" err="1"/>
              <a:t>Ignaz</a:t>
            </a:r>
            <a:r>
              <a:rPr lang="en-GB" dirty="0"/>
              <a:t> </a:t>
            </a:r>
            <a:r>
              <a:rPr lang="en-GB" dirty="0" err="1" smtClean="0"/>
              <a:t>Semmelweis</a:t>
            </a:r>
            <a:r>
              <a:rPr lang="en-GB" dirty="0" smtClean="0"/>
              <a:t> </a:t>
            </a:r>
            <a:r>
              <a:rPr lang="en-GB" dirty="0"/>
              <a:t>in Vienna, Austria, and Oliver Wendell Holmes in Boston, </a:t>
            </a:r>
            <a:r>
              <a:rPr lang="en-GB" dirty="0" smtClean="0"/>
              <a:t>Massachusetts, USA</a:t>
            </a:r>
            <a:r>
              <a:rPr lang="en-GB" dirty="0"/>
              <a:t>, established that hospital-acquired infections were transmitted via the hands of healthcare workers (HCW). Following the observation of high maternal mortality rates due to puerperal fever, </a:t>
            </a:r>
            <a:r>
              <a:rPr lang="en-GB" dirty="0" err="1"/>
              <a:t>Semmelweis</a:t>
            </a:r>
            <a:r>
              <a:rPr lang="en-GB" dirty="0"/>
              <a:t> made physicians wash their hands in a chlorinated lime solution before every patient contact. </a:t>
            </a:r>
          </a:p>
          <a:p>
            <a:pPr>
              <a:buFont typeface="Arial" pitchFamily="34" charset="0"/>
              <a:buNone/>
            </a:pPr>
            <a:endParaRPr lang="en-GB" dirty="0"/>
          </a:p>
          <a:p>
            <a:pPr>
              <a:buFont typeface="Arial" pitchFamily="34" charset="0"/>
              <a:buNone/>
            </a:pPr>
            <a:r>
              <a:rPr lang="en-GB" dirty="0" smtClean="0"/>
              <a:t>Our </a:t>
            </a:r>
            <a:r>
              <a:rPr lang="en-GB" dirty="0"/>
              <a:t>knowledge of the transmission of pathogens through hands and of infection prevention has greatly </a:t>
            </a:r>
            <a:r>
              <a:rPr lang="en-GB" dirty="0" smtClean="0"/>
              <a:t>evolved. The </a:t>
            </a:r>
            <a:r>
              <a:rPr lang="en-GB" dirty="0"/>
              <a:t>first international guidelines on hand hygiene published in 2009 recommend a range of evidence-based actions. Contaminated HCWs’ hands are the commonest route of transmission of HAIs. Hand hygiene is therefore the most effective measure to prevent HAIs. </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5</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mid-1800s, </a:t>
            </a:r>
            <a:r>
              <a:rPr lang="en-US" dirty="0" err="1"/>
              <a:t>Ignaz</a:t>
            </a:r>
            <a:r>
              <a:rPr lang="en-US" dirty="0"/>
              <a:t> </a:t>
            </a:r>
            <a:r>
              <a:rPr lang="en-US" dirty="0" err="1" smtClean="0"/>
              <a:t>Semmelweis</a:t>
            </a:r>
            <a:r>
              <a:rPr lang="en-US" dirty="0" smtClean="0"/>
              <a:t> </a:t>
            </a:r>
            <a:r>
              <a:rPr lang="en-US" dirty="0"/>
              <a:t>in Vienna, Austria, </a:t>
            </a:r>
            <a:r>
              <a:rPr lang="en-US" dirty="0" smtClean="0"/>
              <a:t>followed up on his </a:t>
            </a:r>
            <a:r>
              <a:rPr lang="en-US" dirty="0"/>
              <a:t>observation of high maternal mortality rates due to puerperal </a:t>
            </a:r>
            <a:r>
              <a:rPr lang="en-US" dirty="0" smtClean="0"/>
              <a:t>fever. He </a:t>
            </a:r>
            <a:r>
              <a:rPr lang="en-US" dirty="0"/>
              <a:t>made physicians wash their hands in a chlorinated lime solution before every patient contact </a:t>
            </a:r>
            <a:r>
              <a:rPr lang="en-US" dirty="0" smtClean="0"/>
              <a:t>and with environmental </a:t>
            </a:r>
            <a:r>
              <a:rPr lang="en-US" dirty="0"/>
              <a:t>surfaces and </a:t>
            </a:r>
            <a:r>
              <a:rPr lang="en-US" dirty="0" smtClean="0"/>
              <a:t>reduced </a:t>
            </a:r>
            <a:r>
              <a:rPr lang="en-US" dirty="0"/>
              <a:t>the </a:t>
            </a:r>
            <a:r>
              <a:rPr lang="en-US" dirty="0" smtClean="0"/>
              <a:t>mortality rate.</a:t>
            </a:r>
            <a:endParaRPr lang="en-US" dirty="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6</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Resident or transient microbial flora is present on normal human skin. The resident flora is protective and less likely to be associated with </a:t>
            </a:r>
            <a:r>
              <a:rPr lang="en-GB" dirty="0" smtClean="0"/>
              <a:t>HAIs. However, they</a:t>
            </a:r>
            <a:r>
              <a:rPr lang="en-GB" baseline="0" dirty="0" smtClean="0"/>
              <a:t> </a:t>
            </a:r>
            <a:r>
              <a:rPr lang="en-GB" dirty="0" smtClean="0"/>
              <a:t>can </a:t>
            </a:r>
            <a:r>
              <a:rPr lang="en-GB" dirty="0"/>
              <a:t>cause contamination of sterile </a:t>
            </a:r>
            <a:r>
              <a:rPr lang="en-GB" dirty="0" smtClean="0"/>
              <a:t>body </a:t>
            </a:r>
            <a:r>
              <a:rPr lang="en-GB" dirty="0"/>
              <a:t>cavities, eyes, or non-intact skin. </a:t>
            </a:r>
            <a:endParaRPr lang="en-GB" dirty="0" smtClean="0"/>
          </a:p>
          <a:p>
            <a:pPr>
              <a:buFont typeface="Arial" pitchFamily="34" charset="0"/>
              <a:buNone/>
            </a:pPr>
            <a:endParaRPr lang="en-GB" dirty="0" smtClean="0"/>
          </a:p>
          <a:p>
            <a:pPr>
              <a:buFont typeface="Arial" pitchFamily="34" charset="0"/>
              <a:buNone/>
            </a:pPr>
            <a:r>
              <a:rPr lang="en-GB" dirty="0" smtClean="0"/>
              <a:t>Transient </a:t>
            </a:r>
            <a:r>
              <a:rPr lang="en-GB" dirty="0"/>
              <a:t>flora colonise the superficial layers of the </a:t>
            </a:r>
            <a:r>
              <a:rPr lang="en-GB" dirty="0" smtClean="0"/>
              <a:t>skin. They </a:t>
            </a:r>
            <a:r>
              <a:rPr lang="en-GB" dirty="0"/>
              <a:t>frequently cause HAIs as they are acquired and passed on by HCWs during direct contact with patients or contaminated environmental surfaces. </a:t>
            </a:r>
          </a:p>
          <a:p>
            <a:pPr>
              <a:buFont typeface="Arial" pitchFamily="34" charset="0"/>
              <a:buNone/>
            </a:pPr>
            <a:endParaRPr lang="en-GB" dirty="0"/>
          </a:p>
          <a:p>
            <a:pPr>
              <a:buFont typeface="Arial" pitchFamily="34" charset="0"/>
              <a:buNone/>
            </a:pPr>
            <a:r>
              <a:rPr lang="en-GB" dirty="0"/>
              <a:t>Some activities (e.g., direct patient contact, contact with body fluid or waste, diaper change, and respiratory care) lead to heavier hand contamination. </a:t>
            </a:r>
          </a:p>
          <a:p>
            <a:pPr>
              <a:buFont typeface="Arial" pitchFamily="34" charset="0"/>
              <a:buChar char="•"/>
            </a:pPr>
            <a:endParaRPr lang="en-US" dirty="0"/>
          </a:p>
          <a:p>
            <a:endParaRPr lang="es-ES_tradnl"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7</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dirty="0"/>
              <a:t>HCWs with dermatitis or skin lesions on their hands may remain colonised with acquired microorganisms for a long time. </a:t>
            </a:r>
            <a:r>
              <a:rPr lang="en-GB" dirty="0" err="1"/>
              <a:t>Subungual</a:t>
            </a:r>
            <a:r>
              <a:rPr lang="en-GB" dirty="0"/>
              <a:t> (beneath the nails) areas of the hand carry high concentrations of bacteria and yeasts. Artificial nails may also contribute to the transmission of pathogens as wearers are more likely to harbour Gram-negative pathogens on their fingertips than those with natural nails, despite hand washing or rubbing with an alcohol-based product.  Diseased fingernails reduce the efficacy of hand hygiene.</a:t>
            </a:r>
          </a:p>
          <a:p>
            <a:pPr>
              <a:buFont typeface="Arial" pitchFamily="34" charset="0"/>
              <a:buNone/>
            </a:pPr>
            <a:endParaRPr lang="en-GB" dirty="0"/>
          </a:p>
          <a:p>
            <a:pPr>
              <a:buFont typeface="Arial" pitchFamily="34" charset="0"/>
              <a:buNone/>
            </a:pPr>
            <a:r>
              <a:rPr lang="en-GB" dirty="0"/>
              <a:t>The skin underneath rings (including wedding rings) is more heavily colonised than that on other fingers. Rings with sharp and voluminous surfaces and long, sharp fingernails, either natural or artificial, can puncture gloves and limit HCWs’ hand hygiene performance.</a:t>
            </a:r>
            <a:endParaRPr lang="en-GB" noProof="0" dirty="0" smtClean="0"/>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8</a:t>
            </a:fld>
            <a:endParaRPr lang="sv-SE"/>
          </a:p>
        </p:txBody>
      </p:sp>
    </p:spTree>
    <p:extLst>
      <p:ext uri="{BB962C8B-B14F-4D97-AF65-F5344CB8AC3E}">
        <p14:creationId xmlns:p14="http://schemas.microsoft.com/office/powerpoint/2010/main" val="410462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err="1"/>
              <a:t>HCWs</a:t>
            </a:r>
            <a:r>
              <a:rPr lang="en-US" dirty="0"/>
              <a:t> can contaminate their hands or medical gloves with pathogens, such as </a:t>
            </a:r>
            <a:r>
              <a:rPr lang="en-US" i="1" dirty="0"/>
              <a:t>Staphylococcus </a:t>
            </a:r>
            <a:r>
              <a:rPr lang="en-US" i="1" dirty="0" err="1"/>
              <a:t>aureus</a:t>
            </a:r>
            <a:r>
              <a:rPr lang="en-US" i="1" dirty="0"/>
              <a:t>, </a:t>
            </a:r>
            <a:r>
              <a:rPr lang="en-US" i="0" dirty="0" err="1"/>
              <a:t>enterococci</a:t>
            </a:r>
            <a:r>
              <a:rPr lang="en-US" i="1" dirty="0"/>
              <a:t>, Clostridium </a:t>
            </a:r>
            <a:r>
              <a:rPr lang="en-US" i="1" dirty="0" err="1"/>
              <a:t>difficile</a:t>
            </a:r>
            <a:r>
              <a:rPr lang="en-US" i="1" dirty="0"/>
              <a:t>,</a:t>
            </a:r>
            <a:r>
              <a:rPr lang="en-US" i="0" dirty="0"/>
              <a:t> Gram-negative </a:t>
            </a:r>
            <a:r>
              <a:rPr lang="en-US" dirty="0"/>
              <a:t>bacilli, and some viruses (e.g., respiratory </a:t>
            </a:r>
            <a:r>
              <a:rPr lang="en-US" dirty="0" err="1"/>
              <a:t>syncytial</a:t>
            </a:r>
            <a:r>
              <a:rPr lang="en-US" dirty="0"/>
              <a:t> virus and rhinovirus), by touching infected sites and draining wounds, as well as patient skin or contaminated surfaces within the health care environment, especially surrounding the patient.</a:t>
            </a:r>
          </a:p>
        </p:txBody>
      </p:sp>
      <p:sp>
        <p:nvSpPr>
          <p:cNvPr id="4" name="Slide Number Placeholder 3"/>
          <p:cNvSpPr>
            <a:spLocks noGrp="1"/>
          </p:cNvSpPr>
          <p:nvPr>
            <p:ph type="sldNum" sz="quarter" idx="10"/>
          </p:nvPr>
        </p:nvSpPr>
        <p:spPr/>
        <p:txBody>
          <a:bodyPr/>
          <a:lstStyle/>
          <a:p>
            <a:pPr>
              <a:defRPr/>
            </a:pPr>
            <a:fld id="{606CFCD3-2DEA-4253-A9DD-F74626DCEEB6}" type="slidenum">
              <a:rPr lang="sv-SE" smtClean="0"/>
              <a:pPr>
                <a:defRPr/>
              </a:pPr>
              <a:t>9</a:t>
            </a:fld>
            <a:endParaRPr lang="sv-SE"/>
          </a:p>
        </p:txBody>
      </p:sp>
    </p:spTree>
    <p:extLst>
      <p:ext uri="{BB962C8B-B14F-4D97-AF65-F5344CB8AC3E}">
        <p14:creationId xmlns:p14="http://schemas.microsoft.com/office/powerpoint/2010/main" val="410462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lvl1pPr>
              <a:defRPr sz="1400" b="0">
                <a:solidFill>
                  <a:schemeClr val="bg1"/>
                </a:solidFill>
                <a:latin typeface="Arial" pitchFamily="34" charset="0"/>
                <a:cs typeface="Arial" pitchFamily="34" charset="0"/>
              </a:defRPr>
            </a:lvl1pPr>
          </a:lstStyle>
          <a:p>
            <a:pPr>
              <a:defRPr/>
            </a:pPr>
            <a:r>
              <a:rPr lang="en-US" smtClean="0"/>
              <a:t>December 1, 2013</a:t>
            </a:r>
            <a:endParaRPr lang="sv-SE" dirty="0"/>
          </a:p>
        </p:txBody>
      </p:sp>
      <p:sp>
        <p:nvSpPr>
          <p:cNvPr id="7" name="Footer Placeholder 4"/>
          <p:cNvSpPr>
            <a:spLocks noGrp="1"/>
          </p:cNvSpPr>
          <p:nvPr>
            <p:ph type="ftr" sz="quarter" idx="11"/>
          </p:nvPr>
        </p:nvSpPr>
        <p:spPr>
          <a:xfrm rot="16200000">
            <a:off x="7586910" y="4048760"/>
            <a:ext cx="2367281" cy="365760"/>
          </a:xfrm>
          <a:prstGeom prst="rect">
            <a:avLst/>
          </a:prstGeom>
        </p:spPr>
        <p:txBody>
          <a:bodyPr/>
          <a:lstStyle/>
          <a:p>
            <a:pPr>
              <a:defRPr/>
            </a:pPr>
            <a:endParaRPr lang="sv-S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lvl1pPr>
              <a:defRPr sz="1400">
                <a:solidFill>
                  <a:schemeClr val="bg1"/>
                </a:solidFill>
              </a:defRPr>
            </a:lvl1pPr>
          </a:lstStyle>
          <a:p>
            <a:pPr>
              <a:defRPr/>
            </a:pPr>
            <a:r>
              <a:rPr lang="en-US" smtClean="0"/>
              <a:t>December 1, 2013</a:t>
            </a:r>
            <a:endParaRPr lang="sv-SE" dirty="0"/>
          </a:p>
        </p:txBody>
      </p:sp>
      <p:sp>
        <p:nvSpPr>
          <p:cNvPr id="8" name="Footer Placeholder 4"/>
          <p:cNvSpPr>
            <a:spLocks noGrp="1"/>
          </p:cNvSpPr>
          <p:nvPr>
            <p:ph type="ftr" sz="quarter" idx="11"/>
          </p:nvPr>
        </p:nvSpPr>
        <p:spPr>
          <a:xfrm rot="16200000">
            <a:off x="7586910" y="4048760"/>
            <a:ext cx="2367281" cy="365760"/>
          </a:xfrm>
          <a:prstGeom prst="rect">
            <a:avLst/>
          </a:prstGeom>
        </p:spPr>
        <p:txBody>
          <a:bodyPr/>
          <a:lstStyle/>
          <a:p>
            <a:pPr>
              <a:defRPr/>
            </a:pPr>
            <a:endParaRPr lang="sv-S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lvl1pPr>
              <a:defRPr sz="1400">
                <a:solidFill>
                  <a:schemeClr val="bg1"/>
                </a:solidFill>
              </a:defRPr>
            </a:lvl1pPr>
          </a:lstStyle>
          <a:p>
            <a:pPr>
              <a:defRPr/>
            </a:pPr>
            <a:r>
              <a:rPr lang="en-US" smtClean="0"/>
              <a:t>December 1, 2013</a:t>
            </a:r>
            <a:endParaRPr lang="sv-SE" dirty="0"/>
          </a:p>
        </p:txBody>
      </p:sp>
      <p:sp>
        <p:nvSpPr>
          <p:cNvPr id="6" name="Footer Placeholder 4"/>
          <p:cNvSpPr>
            <a:spLocks noGrp="1"/>
          </p:cNvSpPr>
          <p:nvPr>
            <p:ph type="ftr" sz="quarter" idx="11"/>
          </p:nvPr>
        </p:nvSpPr>
        <p:spPr>
          <a:xfrm rot="16200000">
            <a:off x="7586910" y="4048760"/>
            <a:ext cx="2367281" cy="365760"/>
          </a:xfrm>
          <a:prstGeom prst="rect">
            <a:avLst/>
          </a:prstGeom>
        </p:spPr>
        <p:txBody>
          <a:bodyPr/>
          <a:lstStyle/>
          <a:p>
            <a:pPr>
              <a:defRPr/>
            </a:pP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lvl1pPr>
              <a:defRPr sz="1400">
                <a:solidFill>
                  <a:schemeClr val="bg1"/>
                </a:solidFill>
              </a:defRPr>
            </a:lvl1pPr>
          </a:lstStyle>
          <a:p>
            <a:pPr>
              <a:defRPr/>
            </a:pPr>
            <a:r>
              <a:rPr lang="en-US" smtClean="0"/>
              <a:t>December 1, 2013</a:t>
            </a:r>
            <a:endParaRPr lang="sv-SE" dirty="0"/>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pPr>
              <a:defRPr/>
            </a:pPr>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8532440" y="5702200"/>
            <a:ext cx="504056" cy="307777"/>
          </a:xfrm>
          <a:prstGeom prst="rect">
            <a:avLst/>
          </a:prstGeom>
          <a:noFill/>
        </p:spPr>
        <p:txBody>
          <a:bodyPr wrap="square" rtlCol="0">
            <a:spAutoFit/>
          </a:bodyPr>
          <a:lstStyle/>
          <a:p>
            <a:fld id="{25D3B81C-F0BD-4645-8DFF-DA1CFE439C24}" type="slidenum">
              <a:rPr lang="en-US" sz="1400" smtClean="0">
                <a:solidFill>
                  <a:schemeClr val="bg1"/>
                </a:solidFill>
                <a:latin typeface="Arial" pitchFamily="34" charset="0"/>
                <a:cs typeface="Arial" pitchFamily="34" charset="0"/>
              </a:rPr>
              <a:pPr/>
              <a:t>‹#›</a:t>
            </a:fld>
            <a:endParaRPr lang="en-US" sz="1400" dirty="0">
              <a:solidFill>
                <a:schemeClr val="bg1"/>
              </a:solidFill>
              <a:latin typeface="Arial" pitchFamily="34" charset="0"/>
              <a:cs typeface="Arial" pitchFamily="34" charset="0"/>
            </a:endParaRPr>
          </a:p>
        </p:txBody>
      </p:sp>
      <p:sp>
        <p:nvSpPr>
          <p:cNvPr id="4" name="Footer Placeholder 3"/>
          <p:cNvSpPr>
            <a:spLocks noGrp="1"/>
          </p:cNvSpPr>
          <p:nvPr>
            <p:ph type="ftr" sz="quarter" idx="3"/>
          </p:nvPr>
        </p:nvSpPr>
        <p:spPr>
          <a:xfrm rot="16200000">
            <a:off x="7267203" y="275002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6044049"/>
            <a:ext cx="792088" cy="5540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2" r:id="rId4"/>
    <p:sldLayoutId id="2147483703" r:id="rId5"/>
  </p:sldLayoutIdLst>
  <p:timing>
    <p:tnLst>
      <p:par>
        <p:cTn id="1" dur="indefinite" restart="never" nodeType="tmRoot"/>
      </p:par>
    </p:tnLst>
  </p:timing>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dc.gov/mmwr/PDF/rr/rr5116.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who.int/gpsc/5may/tools/system_change/en/index.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who.int/gpsc/5may/tools/training_%20education/en/index.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dc.gov/HandHygiene/index.html" TargetMode="External"/><Relationship Id="rId7" Type="http://schemas.openxmlformats.org/officeDocument/2006/relationships/hyperlink" Target="http://www.nric.org.uk/IntegratedCRD.nsf/CleanYourHands2010?OpenFor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ihi.org/knowledge/Pages/Tools/HowtoGuideImprovingHandHygiene.aspx" TargetMode="External"/><Relationship Id="rId5" Type="http://schemas.openxmlformats.org/officeDocument/2006/relationships/hyperlink" Target="http://www.handhygiene.org/" TargetMode="External"/><Relationship Id="rId4" Type="http://schemas.openxmlformats.org/officeDocument/2006/relationships/hyperlink" Target="http://www.washyourhandsofthem.com/home.asp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p:txBody>
          <a:bodyPr/>
          <a:lstStyle/>
          <a:p>
            <a:r>
              <a:rPr lang="en-GB" dirty="0" smtClean="0">
                <a:cs typeface="Arial" charset="0"/>
              </a:rPr>
              <a:t>Hand Hygiene</a:t>
            </a:r>
          </a:p>
        </p:txBody>
      </p:sp>
      <p:pic>
        <p:nvPicPr>
          <p:cNvPr id="3" name="Imagen 2"/>
          <p:cNvPicPr>
            <a:picLocks noChangeAspect="1"/>
          </p:cNvPicPr>
          <p:nvPr/>
        </p:nvPicPr>
        <p:blipFill>
          <a:blip r:embed="rId3" cstate="print"/>
          <a:stretch>
            <a:fillRect/>
          </a:stretch>
        </p:blipFill>
        <p:spPr>
          <a:xfrm>
            <a:off x="2267744" y="476672"/>
            <a:ext cx="3633192" cy="2557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Compliance among HCW - 1</a:t>
            </a:r>
            <a:endParaRPr lang="en-US" dirty="0">
              <a:latin typeface="+mj-lt"/>
            </a:endParaRPr>
          </a:p>
        </p:txBody>
      </p:sp>
      <p:sp>
        <p:nvSpPr>
          <p:cNvPr id="3" name="Content Placeholder 2"/>
          <p:cNvSpPr>
            <a:spLocks noGrp="1"/>
          </p:cNvSpPr>
          <p:nvPr>
            <p:ph idx="1"/>
          </p:nvPr>
        </p:nvSpPr>
        <p:spPr>
          <a:xfrm>
            <a:off x="395536" y="1412776"/>
            <a:ext cx="7848872" cy="4800600"/>
          </a:xfrm>
        </p:spPr>
        <p:txBody>
          <a:bodyPr>
            <a:noAutofit/>
          </a:bodyPr>
          <a:lstStyle/>
          <a:p>
            <a:r>
              <a:rPr lang="en-US" sz="2800" dirty="0" smtClean="0"/>
              <a:t>Many determinants </a:t>
            </a:r>
          </a:p>
          <a:p>
            <a:pPr lvl="1"/>
            <a:r>
              <a:rPr lang="en-US" sz="2400" dirty="0" smtClean="0"/>
              <a:t>lack of time, equipment/supplies, </a:t>
            </a:r>
            <a:r>
              <a:rPr lang="en-GB" sz="2400" dirty="0" smtClean="0"/>
              <a:t>behavioural</a:t>
            </a:r>
            <a:r>
              <a:rPr lang="en-US" sz="2400" dirty="0" smtClean="0"/>
              <a:t> factors</a:t>
            </a:r>
          </a:p>
          <a:p>
            <a:r>
              <a:rPr lang="en-US" sz="2800" dirty="0" err="1" smtClean="0"/>
              <a:t>HH</a:t>
            </a:r>
            <a:r>
              <a:rPr lang="en-US" sz="2800" dirty="0" smtClean="0"/>
              <a:t> compliance &lt; 40% without intervention</a:t>
            </a:r>
          </a:p>
          <a:p>
            <a:r>
              <a:rPr lang="en-US" sz="2800" dirty="0" smtClean="0"/>
              <a:t>Compliance varies by: </a:t>
            </a:r>
          </a:p>
          <a:p>
            <a:pPr lvl="1"/>
            <a:r>
              <a:rPr lang="en-US" sz="2400" dirty="0" smtClean="0"/>
              <a:t>work intensity </a:t>
            </a:r>
          </a:p>
          <a:p>
            <a:pPr lvl="1"/>
            <a:r>
              <a:rPr lang="en-US" sz="2400" dirty="0" smtClean="0"/>
              <a:t>type of ward</a:t>
            </a:r>
          </a:p>
          <a:p>
            <a:pPr lvl="1"/>
            <a:r>
              <a:rPr lang="en-US" sz="2400" dirty="0" smtClean="0"/>
              <a:t>professional category </a:t>
            </a:r>
          </a:p>
          <a:p>
            <a:pPr lvl="1"/>
            <a:r>
              <a:rPr lang="en-US" sz="2400" dirty="0" smtClean="0"/>
              <a:t>time of day/week </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Compliance among HCW - 2</a:t>
            </a:r>
            <a:endParaRPr lang="en-US" dirty="0">
              <a:latin typeface="+mj-lt"/>
            </a:endParaRPr>
          </a:p>
        </p:txBody>
      </p:sp>
      <p:sp>
        <p:nvSpPr>
          <p:cNvPr id="3" name="Content Placeholder 2"/>
          <p:cNvSpPr>
            <a:spLocks noGrp="1"/>
          </p:cNvSpPr>
          <p:nvPr>
            <p:ph idx="1"/>
          </p:nvPr>
        </p:nvSpPr>
        <p:spPr>
          <a:xfrm>
            <a:off x="467544" y="1340768"/>
            <a:ext cx="7620000" cy="4800600"/>
          </a:xfrm>
        </p:spPr>
        <p:txBody>
          <a:bodyPr>
            <a:noAutofit/>
          </a:bodyPr>
          <a:lstStyle/>
          <a:p>
            <a:r>
              <a:rPr lang="en-US" sz="2800" dirty="0" smtClean="0"/>
              <a:t>Lower compliance:</a:t>
            </a:r>
          </a:p>
          <a:p>
            <a:pPr lvl="1"/>
            <a:r>
              <a:rPr lang="en-US" sz="2400" dirty="0" smtClean="0"/>
              <a:t>high care intensity (e.g., ICU) </a:t>
            </a:r>
          </a:p>
          <a:p>
            <a:pPr lvl="1"/>
            <a:r>
              <a:rPr lang="en-US" sz="2400" dirty="0" smtClean="0"/>
              <a:t>among physicians</a:t>
            </a:r>
          </a:p>
          <a:p>
            <a:pPr lvl="1"/>
            <a:r>
              <a:rPr lang="en-US" sz="2400" dirty="0" smtClean="0"/>
              <a:t>before touching a patient</a:t>
            </a:r>
          </a:p>
          <a:p>
            <a:r>
              <a:rPr lang="en-US" sz="2800" dirty="0" smtClean="0"/>
              <a:t>Better compliance:</a:t>
            </a:r>
          </a:p>
          <a:p>
            <a:pPr lvl="1"/>
            <a:r>
              <a:rPr lang="en-US" sz="2400" dirty="0" smtClean="0"/>
              <a:t>after exposure to body fluids </a:t>
            </a:r>
          </a:p>
          <a:p>
            <a:pPr lvl="1"/>
            <a:r>
              <a:rPr lang="en-US" sz="2400" dirty="0" smtClean="0"/>
              <a:t>after glove use</a:t>
            </a:r>
          </a:p>
          <a:p>
            <a:pPr lvl="1"/>
            <a:r>
              <a:rPr lang="en-US" sz="2400" dirty="0" smtClean="0"/>
              <a:t>after contact with the patient or environment</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Hand Hygiene Products</a:t>
            </a:r>
            <a:endParaRPr lang="en-US" dirty="0">
              <a:latin typeface="+mj-lt"/>
            </a:endParaRPr>
          </a:p>
        </p:txBody>
      </p:sp>
      <p:sp>
        <p:nvSpPr>
          <p:cNvPr id="3" name="Content Placeholder 2"/>
          <p:cNvSpPr>
            <a:spLocks noGrp="1"/>
          </p:cNvSpPr>
          <p:nvPr>
            <p:ph idx="1"/>
          </p:nvPr>
        </p:nvSpPr>
        <p:spPr>
          <a:xfrm>
            <a:off x="457200" y="1600200"/>
            <a:ext cx="7139136" cy="4800600"/>
          </a:xfrm>
        </p:spPr>
        <p:txBody>
          <a:bodyPr>
            <a:noAutofit/>
          </a:bodyPr>
          <a:lstStyle/>
          <a:p>
            <a:r>
              <a:rPr lang="en-US" sz="2800" dirty="0" smtClean="0"/>
              <a:t>Alcohol-based formulation or soap and water</a:t>
            </a:r>
          </a:p>
          <a:p>
            <a:r>
              <a:rPr lang="en-US" sz="2800" dirty="0" smtClean="0"/>
              <a:t>Plain soap has minimal antimicrobial activity but mechanical friction removes many transient microorganisms</a:t>
            </a:r>
          </a:p>
        </p:txBody>
      </p:sp>
      <p:sp>
        <p:nvSpPr>
          <p:cNvPr id="7" name="Date Placeholder 6"/>
          <p:cNvSpPr>
            <a:spLocks noGrp="1"/>
          </p:cNvSpPr>
          <p:nvPr>
            <p:ph type="dt" sz="half" idx="10"/>
          </p:nvPr>
        </p:nvSpPr>
        <p:spPr/>
        <p:txBody>
          <a:bodyPr/>
          <a:lstStyle/>
          <a:p>
            <a:pPr>
              <a:defRPr/>
            </a:pPr>
            <a:r>
              <a:rPr lang="en-US" smtClean="0"/>
              <a:t>December 1, 2013</a:t>
            </a:r>
            <a:endParaRPr lang="sv-S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3" y="3717032"/>
            <a:ext cx="1990725" cy="2286000"/>
          </a:xfrm>
          <a:prstGeom prst="rect">
            <a:avLst/>
          </a:prstGeom>
        </p:spPr>
      </p:pic>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Antimicrobials </a:t>
            </a:r>
            <a:r>
              <a:rPr lang="en-US" dirty="0" smtClean="0">
                <a:latin typeface="+mj-lt"/>
              </a:rPr>
              <a:t>Products</a:t>
            </a:r>
            <a:endParaRPr lang="en-US" dirty="0">
              <a:latin typeface="+mj-lt"/>
            </a:endParaRPr>
          </a:p>
        </p:txBody>
      </p:sp>
      <p:sp>
        <p:nvSpPr>
          <p:cNvPr id="3" name="Content Placeholder 2"/>
          <p:cNvSpPr>
            <a:spLocks noGrp="1"/>
          </p:cNvSpPr>
          <p:nvPr>
            <p:ph idx="1"/>
          </p:nvPr>
        </p:nvSpPr>
        <p:spPr>
          <a:xfrm>
            <a:off x="1043608" y="1484784"/>
            <a:ext cx="6827912" cy="4800600"/>
          </a:xfrm>
        </p:spPr>
        <p:txBody>
          <a:bodyPr>
            <a:noAutofit/>
          </a:bodyPr>
          <a:lstStyle/>
          <a:p>
            <a:r>
              <a:rPr lang="en-GB" sz="2800" dirty="0" smtClean="0"/>
              <a:t>Alcohol</a:t>
            </a:r>
          </a:p>
          <a:p>
            <a:r>
              <a:rPr lang="en-GB" sz="2800" dirty="0" err="1" smtClean="0"/>
              <a:t>Chlorhexidine</a:t>
            </a:r>
            <a:r>
              <a:rPr lang="en-GB" sz="2800" dirty="0" smtClean="0"/>
              <a:t> </a:t>
            </a:r>
          </a:p>
          <a:p>
            <a:r>
              <a:rPr lang="en-GB" sz="2800" dirty="0" err="1" smtClean="0"/>
              <a:t>Chloroxylenol</a:t>
            </a:r>
            <a:r>
              <a:rPr lang="en-GB" sz="2800" dirty="0" smtClean="0"/>
              <a:t> </a:t>
            </a:r>
          </a:p>
          <a:p>
            <a:r>
              <a:rPr lang="en-GB" sz="2800" dirty="0" smtClean="0"/>
              <a:t>Hexachlorophene </a:t>
            </a:r>
          </a:p>
          <a:p>
            <a:r>
              <a:rPr lang="en-GB" sz="2800" dirty="0" smtClean="0"/>
              <a:t>Iodine </a:t>
            </a:r>
          </a:p>
          <a:p>
            <a:r>
              <a:rPr lang="en-GB" sz="2800" dirty="0" err="1" smtClean="0"/>
              <a:t>Iodophor</a:t>
            </a:r>
            <a:endParaRPr lang="en-GB" sz="2800" dirty="0" smtClean="0"/>
          </a:p>
          <a:p>
            <a:r>
              <a:rPr lang="en-GB" sz="2800" dirty="0" smtClean="0"/>
              <a:t>Quaternary ammonium </a:t>
            </a:r>
          </a:p>
          <a:p>
            <a:r>
              <a:rPr lang="en-GB" sz="2800" dirty="0" err="1" smtClean="0"/>
              <a:t>Triclosan</a:t>
            </a:r>
            <a:endParaRPr lang="en-GB" sz="2800" dirty="0" smtClean="0"/>
          </a:p>
          <a:p>
            <a:pPr marL="114300" indent="0"/>
            <a:endParaRPr lang="en-US" sz="3200" dirty="0" smtClean="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Antimicrobials </a:t>
            </a:r>
            <a:r>
              <a:rPr lang="en-US" dirty="0" smtClean="0">
                <a:latin typeface="+mj-lt"/>
              </a:rPr>
              <a:t>in </a:t>
            </a:r>
            <a:r>
              <a:rPr lang="en-US" dirty="0" err="1" smtClean="0">
                <a:latin typeface="+mj-lt"/>
              </a:rPr>
              <a:t>HH</a:t>
            </a:r>
            <a:endParaRPr lang="en-US" dirty="0">
              <a:latin typeface="+mj-lt"/>
            </a:endParaRPr>
          </a:p>
        </p:txBody>
      </p:sp>
      <p:sp>
        <p:nvSpPr>
          <p:cNvPr id="3" name="Content Placeholder 2"/>
          <p:cNvSpPr>
            <a:spLocks noGrp="1"/>
          </p:cNvSpPr>
          <p:nvPr>
            <p:ph idx="1"/>
          </p:nvPr>
        </p:nvSpPr>
        <p:spPr>
          <a:xfrm>
            <a:off x="467544" y="1412776"/>
            <a:ext cx="7620000" cy="4800600"/>
          </a:xfrm>
        </p:spPr>
        <p:txBody>
          <a:bodyPr>
            <a:noAutofit/>
          </a:bodyPr>
          <a:lstStyle/>
          <a:p>
            <a:r>
              <a:rPr lang="en-GB" sz="2800" dirty="0" smtClean="0"/>
              <a:t>All effective against Gram-positive and Gram-negative </a:t>
            </a:r>
          </a:p>
          <a:p>
            <a:pPr lvl="1"/>
            <a:r>
              <a:rPr lang="en-GB" sz="2400" dirty="0"/>
              <a:t>M</a:t>
            </a:r>
            <a:r>
              <a:rPr lang="en-GB" sz="2400" dirty="0" smtClean="0"/>
              <a:t>aximal efficacy - alcohol and </a:t>
            </a:r>
            <a:r>
              <a:rPr lang="en-GB" sz="2400" dirty="0" err="1" smtClean="0"/>
              <a:t>iodophor</a:t>
            </a:r>
            <a:r>
              <a:rPr lang="en-GB" sz="2400" dirty="0" smtClean="0"/>
              <a:t> </a:t>
            </a:r>
          </a:p>
          <a:p>
            <a:r>
              <a:rPr lang="en-GB" sz="2800" dirty="0" smtClean="0"/>
              <a:t>Alcohol is effective against mycobacteria, fungi </a:t>
            </a:r>
            <a:r>
              <a:rPr lang="en-GB" sz="2400" dirty="0" smtClean="0"/>
              <a:t>and viruses</a:t>
            </a:r>
          </a:p>
          <a:p>
            <a:pPr lvl="1"/>
            <a:r>
              <a:rPr lang="en-GB" sz="2400" dirty="0" smtClean="0"/>
              <a:t>ethanol has greater activity against viruses than isopropanol</a:t>
            </a:r>
          </a:p>
          <a:p>
            <a:r>
              <a:rPr lang="en-GB" sz="2800" dirty="0" err="1" smtClean="0"/>
              <a:t>Iodophor</a:t>
            </a:r>
            <a:r>
              <a:rPr lang="en-GB" sz="2800" dirty="0" smtClean="0"/>
              <a:t> and </a:t>
            </a:r>
            <a:r>
              <a:rPr lang="en-GB" sz="2800" dirty="0" err="1" smtClean="0"/>
              <a:t>chlorhexidine</a:t>
            </a:r>
            <a:r>
              <a:rPr lang="en-GB" sz="2800" dirty="0" smtClean="0"/>
              <a:t> have some activity against viruses</a:t>
            </a:r>
          </a:p>
          <a:p>
            <a:r>
              <a:rPr lang="en-GB" sz="2800" dirty="0" smtClean="0"/>
              <a:t>None has activity against spores</a:t>
            </a:r>
          </a:p>
          <a:p>
            <a:pPr marL="114300" indent="0"/>
            <a:endParaRPr lang="en-US" sz="3200" dirty="0" smtClean="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Alcohol hand-rub - 1</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t>According WHO – preferred method</a:t>
            </a:r>
          </a:p>
          <a:p>
            <a:pPr lvl="1"/>
            <a:r>
              <a:rPr lang="en-US" sz="2400" dirty="0" smtClean="0"/>
              <a:t>Broadest antimicrobial spectrum</a:t>
            </a:r>
          </a:p>
          <a:p>
            <a:pPr lvl="1"/>
            <a:r>
              <a:rPr lang="en-US" sz="2400" dirty="0" smtClean="0"/>
              <a:t>Short time (20-30 sec)</a:t>
            </a:r>
          </a:p>
          <a:p>
            <a:pPr lvl="1"/>
            <a:r>
              <a:rPr lang="en-US" sz="2400" dirty="0" smtClean="0"/>
              <a:t>Better skin tolerance</a:t>
            </a:r>
          </a:p>
          <a:p>
            <a:pPr lvl="1"/>
            <a:r>
              <a:rPr lang="en-US" sz="2400" dirty="0" smtClean="0"/>
              <a:t>Available at the point of care</a:t>
            </a:r>
          </a:p>
          <a:p>
            <a:pPr marL="114300" indent="0">
              <a:buNone/>
            </a:pPr>
            <a:endParaRPr lang="en-US" sz="2800" dirty="0" smtClean="0"/>
          </a:p>
        </p:txBody>
      </p:sp>
      <p:sp>
        <p:nvSpPr>
          <p:cNvPr id="7" name="Date Placeholder 6"/>
          <p:cNvSpPr>
            <a:spLocks noGrp="1"/>
          </p:cNvSpPr>
          <p:nvPr>
            <p:ph type="dt" sz="half" idx="10"/>
          </p:nvPr>
        </p:nvSpPr>
        <p:spPr/>
        <p:txBody>
          <a:bodyPr/>
          <a:lstStyle/>
          <a:p>
            <a:pPr>
              <a:defRPr/>
            </a:pPr>
            <a:r>
              <a:rPr lang="en-US" smtClean="0"/>
              <a:t>December 1, 2013</a:t>
            </a:r>
            <a:endParaRPr lang="sv-SE" dirty="0"/>
          </a:p>
        </p:txBody>
      </p:sp>
      <p:pic>
        <p:nvPicPr>
          <p:cNvPr id="4" name="Picture 4" descr="http://t1.gstatic.com/images?q=tbn:ANd9GcRvGotKGBI1DQkt9MY-eG0Ny21Zq-KHw8w9Op9x9Pf4UYpTvdd-"/>
          <p:cNvPicPr>
            <a:picLocks noChangeAspect="1" noChangeArrowheads="1"/>
          </p:cNvPicPr>
          <p:nvPr/>
        </p:nvPicPr>
        <p:blipFill>
          <a:blip r:embed="rId3" cstate="print"/>
          <a:srcRect/>
          <a:stretch>
            <a:fillRect/>
          </a:stretch>
        </p:blipFill>
        <p:spPr bwMode="auto">
          <a:xfrm>
            <a:off x="5940152" y="2564904"/>
            <a:ext cx="1846337" cy="2214049"/>
          </a:xfrm>
          <a:prstGeom prst="rect">
            <a:avLst/>
          </a:prstGeom>
          <a:noFill/>
          <a:ln w="9525">
            <a:noFill/>
            <a:miter lim="800000"/>
            <a:headEnd/>
            <a:tailEnd/>
          </a:ln>
        </p:spPr>
      </p:pic>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Alcohol hand-rub - 2</a:t>
            </a:r>
            <a:endParaRPr lang="en-US" dirty="0">
              <a:latin typeface="+mj-lt"/>
            </a:endParaRPr>
          </a:p>
        </p:txBody>
      </p:sp>
      <p:sp>
        <p:nvSpPr>
          <p:cNvPr id="3" name="Content Placeholder 2"/>
          <p:cNvSpPr>
            <a:spLocks noGrp="1"/>
          </p:cNvSpPr>
          <p:nvPr>
            <p:ph idx="1"/>
          </p:nvPr>
        </p:nvSpPr>
        <p:spPr/>
        <p:txBody>
          <a:bodyPr>
            <a:noAutofit/>
          </a:bodyPr>
          <a:lstStyle/>
          <a:p>
            <a:pPr marL="114300" indent="0">
              <a:buNone/>
            </a:pPr>
            <a:r>
              <a:rPr lang="en-US" sz="2800" dirty="0" smtClean="0"/>
              <a:t>Efficacy depends on </a:t>
            </a:r>
          </a:p>
          <a:p>
            <a:pPr lvl="1"/>
            <a:r>
              <a:rPr lang="en-US" sz="2400" dirty="0" smtClean="0"/>
              <a:t>Concentration and quality</a:t>
            </a:r>
          </a:p>
          <a:p>
            <a:pPr lvl="1"/>
            <a:r>
              <a:rPr lang="en-US" sz="2400" dirty="0"/>
              <a:t>A</a:t>
            </a:r>
            <a:r>
              <a:rPr lang="en-US" sz="2400" dirty="0" smtClean="0"/>
              <a:t>mount used </a:t>
            </a:r>
          </a:p>
          <a:p>
            <a:pPr lvl="1"/>
            <a:r>
              <a:rPr lang="en-US" sz="2400" dirty="0" smtClean="0"/>
              <a:t>Time spent </a:t>
            </a:r>
          </a:p>
          <a:p>
            <a:pPr lvl="1"/>
            <a:r>
              <a:rPr lang="en-US" sz="2400" dirty="0"/>
              <a:t>C</a:t>
            </a:r>
            <a:r>
              <a:rPr lang="en-US" sz="2400" dirty="0" smtClean="0"/>
              <a:t>overage of the hands’ surfaces</a:t>
            </a:r>
          </a:p>
          <a:p>
            <a:pPr lvl="1"/>
            <a:r>
              <a:rPr lang="en-US" sz="2400" dirty="0" smtClean="0"/>
              <a:t>Technique</a:t>
            </a:r>
          </a:p>
        </p:txBody>
      </p:sp>
      <p:sp>
        <p:nvSpPr>
          <p:cNvPr id="7" name="Date Placeholder 6"/>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22519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Time of efficacy</a:t>
            </a:r>
            <a:endParaRPr lang="en-US" dirty="0">
              <a:latin typeface="+mj-lt"/>
            </a:endParaRPr>
          </a:p>
        </p:txBody>
      </p:sp>
      <p:pic>
        <p:nvPicPr>
          <p:cNvPr id="1026" name="Picture 2"/>
          <p:cNvPicPr>
            <a:picLocks noChangeAspect="1" noChangeArrowheads="1"/>
          </p:cNvPicPr>
          <p:nvPr/>
        </p:nvPicPr>
        <p:blipFill>
          <a:blip r:embed="rId3" cstate="print"/>
          <a:srcRect l="16275" t="25960" r="22826" b="19961"/>
          <a:stretch>
            <a:fillRect/>
          </a:stretch>
        </p:blipFill>
        <p:spPr bwMode="auto">
          <a:xfrm>
            <a:off x="0" y="1558509"/>
            <a:ext cx="8352928" cy="4635896"/>
          </a:xfrm>
          <a:prstGeom prst="rect">
            <a:avLst/>
          </a:prstGeom>
          <a:noFill/>
          <a:ln w="9525">
            <a:noFill/>
            <a:miter lim="800000"/>
            <a:headEnd/>
            <a:tailEnd/>
          </a:ln>
        </p:spPr>
      </p:pic>
      <p:sp>
        <p:nvSpPr>
          <p:cNvPr id="6" name="5 Rectángulo"/>
          <p:cNvSpPr/>
          <p:nvPr/>
        </p:nvSpPr>
        <p:spPr>
          <a:xfrm>
            <a:off x="323528" y="6211669"/>
            <a:ext cx="6408712" cy="307777"/>
          </a:xfrm>
          <a:prstGeom prst="rect">
            <a:avLst/>
          </a:prstGeom>
        </p:spPr>
        <p:txBody>
          <a:bodyPr wrap="square">
            <a:spAutoFit/>
          </a:bodyPr>
          <a:lstStyle/>
          <a:p>
            <a:r>
              <a:rPr lang="en-US" sz="1400" i="1" dirty="0" smtClean="0"/>
              <a:t>The Lancet Infectious Diseases, </a:t>
            </a:r>
            <a:r>
              <a:rPr lang="en-US" sz="1400" i="1" dirty="0" err="1" smtClean="0"/>
              <a:t>vol</a:t>
            </a:r>
            <a:r>
              <a:rPr lang="en-US" sz="1400" i="1" dirty="0" smtClean="0"/>
              <a:t> 1, </a:t>
            </a:r>
            <a:r>
              <a:rPr lang="en-US" sz="1400" i="1" dirty="0" err="1" smtClean="0"/>
              <a:t>Pittet</a:t>
            </a:r>
            <a:r>
              <a:rPr lang="en-US" sz="1400" i="1" dirty="0" smtClean="0"/>
              <a:t> D, Boyce </a:t>
            </a:r>
            <a:endParaRPr lang="en-US" sz="1400" i="1" dirty="0"/>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a:xfrm>
            <a:off x="457200" y="274638"/>
            <a:ext cx="7620000" cy="1282154"/>
          </a:xfrm>
        </p:spPr>
        <p:txBody>
          <a:bodyPr/>
          <a:lstStyle/>
          <a:p>
            <a:r>
              <a:rPr lang="sv-SE" dirty="0" smtClean="0">
                <a:latin typeface="+mj-lt"/>
                <a:cs typeface="Arial" charset="0"/>
              </a:rPr>
              <a:t>Points to consider in product selection</a:t>
            </a:r>
          </a:p>
        </p:txBody>
      </p:sp>
      <p:sp>
        <p:nvSpPr>
          <p:cNvPr id="13315" name="Platshållare för innehåll 2"/>
          <p:cNvSpPr>
            <a:spLocks noGrp="1"/>
          </p:cNvSpPr>
          <p:nvPr>
            <p:ph idx="1"/>
          </p:nvPr>
        </p:nvSpPr>
        <p:spPr>
          <a:xfrm>
            <a:off x="457200" y="1772816"/>
            <a:ext cx="7139136" cy="4627984"/>
          </a:xfrm>
        </p:spPr>
        <p:txBody>
          <a:bodyPr>
            <a:normAutofit/>
          </a:bodyPr>
          <a:lstStyle/>
          <a:p>
            <a:r>
              <a:rPr lang="en-US" sz="2800" dirty="0" smtClean="0">
                <a:cs typeface="Arial" charset="0"/>
              </a:rPr>
              <a:t>Antimicrobial efficacy</a:t>
            </a:r>
          </a:p>
          <a:p>
            <a:r>
              <a:rPr lang="en-US" sz="2800" dirty="0" smtClean="0">
                <a:cs typeface="Arial" charset="0"/>
              </a:rPr>
              <a:t>Good tolerance and minimal reactions</a:t>
            </a:r>
          </a:p>
          <a:p>
            <a:r>
              <a:rPr lang="en-US" sz="2800" dirty="0" smtClean="0">
                <a:cs typeface="Arial" charset="0"/>
              </a:rPr>
              <a:t>Minimum drying time </a:t>
            </a:r>
          </a:p>
          <a:p>
            <a:r>
              <a:rPr lang="en-US" sz="2800" dirty="0" smtClean="0">
                <a:cs typeface="Arial" charset="0"/>
              </a:rPr>
              <a:t>Aesthetic preferences of HCWs/patients </a:t>
            </a:r>
          </a:p>
          <a:p>
            <a:r>
              <a:rPr lang="en-US" sz="2800" dirty="0" smtClean="0">
                <a:cs typeface="Arial" charset="0"/>
              </a:rPr>
              <a:t>Availability, convenience, and functioning of dispensers</a:t>
            </a:r>
          </a:p>
        </p:txBody>
      </p:sp>
      <p:sp>
        <p:nvSpPr>
          <p:cNvPr id="4" name="Date Placeholder 3"/>
          <p:cNvSpPr>
            <a:spLocks noGrp="1"/>
          </p:cNvSpPr>
          <p:nvPr>
            <p:ph type="dt" sz="half" idx="10"/>
          </p:nvPr>
        </p:nvSpPr>
        <p:spPr/>
        <p:txBody>
          <a:bodyPr/>
          <a:lstStyle/>
          <a:p>
            <a:pPr>
              <a:defRPr/>
            </a:pPr>
            <a:r>
              <a:rPr lang="en-US" smtClean="0"/>
              <a:t>December 1, 2013</a:t>
            </a:r>
            <a:endParaRPr lang="sv-S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4408" t="14280" r="38583" b="12641"/>
          <a:stretch>
            <a:fillRect/>
          </a:stretch>
        </p:blipFill>
        <p:spPr bwMode="auto">
          <a:xfrm>
            <a:off x="1475656" y="404664"/>
            <a:ext cx="5076056" cy="626469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December 1, 2013</a:t>
            </a:r>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a:t>
            </a:r>
            <a:endParaRPr lang="en-US" dirty="0">
              <a:latin typeface="+mj-lt"/>
            </a:endParaRPr>
          </a:p>
        </p:txBody>
      </p:sp>
      <p:sp>
        <p:nvSpPr>
          <p:cNvPr id="3" name="Content Placeholder 2"/>
          <p:cNvSpPr>
            <a:spLocks noGrp="1"/>
          </p:cNvSpPr>
          <p:nvPr>
            <p:ph idx="1"/>
          </p:nvPr>
        </p:nvSpPr>
        <p:spPr>
          <a:xfrm>
            <a:off x="457200" y="1600200"/>
            <a:ext cx="6851104" cy="4800600"/>
          </a:xfrm>
        </p:spPr>
        <p:txBody>
          <a:bodyPr/>
          <a:lstStyle/>
          <a:p>
            <a:pPr marL="514350" indent="-514350">
              <a:buFont typeface="+mj-lt"/>
              <a:buAutoNum type="arabicPeriod"/>
            </a:pPr>
            <a:r>
              <a:rPr lang="en-US" sz="2800" dirty="0"/>
              <a:t>Describe the relevance of hand hygiene for infection </a:t>
            </a:r>
            <a:r>
              <a:rPr lang="en-US" sz="2800" dirty="0" smtClean="0"/>
              <a:t>prevention</a:t>
            </a:r>
          </a:p>
          <a:p>
            <a:pPr marL="514350" indent="-514350">
              <a:buFont typeface="+mj-lt"/>
              <a:buAutoNum type="arabicPeriod"/>
            </a:pPr>
            <a:r>
              <a:rPr lang="en-US" sz="2800" dirty="0" smtClean="0"/>
              <a:t>Discuss </a:t>
            </a:r>
            <a:r>
              <a:rPr lang="en-US" sz="2800" dirty="0"/>
              <a:t>strategies to improve hand hygiene </a:t>
            </a:r>
            <a:r>
              <a:rPr lang="en-US" sz="2800" dirty="0" smtClean="0"/>
              <a:t>compliance</a:t>
            </a:r>
          </a:p>
          <a:p>
            <a:pPr marL="514350" indent="-514350">
              <a:buFont typeface="+mj-lt"/>
              <a:buAutoNum type="arabicPeriod"/>
            </a:pPr>
            <a:r>
              <a:rPr lang="en-US" sz="2800" dirty="0" smtClean="0"/>
              <a:t>Compare </a:t>
            </a:r>
            <a:r>
              <a:rPr lang="en-US" sz="2800" dirty="0"/>
              <a:t>products available for hand </a:t>
            </a:r>
            <a:r>
              <a:rPr lang="en-US" sz="2800" dirty="0" smtClean="0"/>
              <a:t>hygiene</a:t>
            </a:r>
          </a:p>
          <a:p>
            <a:pPr marL="514350" indent="-514350">
              <a:buFont typeface="+mj-lt"/>
              <a:buAutoNum type="arabicPeriod"/>
            </a:pPr>
            <a:r>
              <a:rPr lang="en-US" sz="2800" dirty="0" smtClean="0"/>
              <a:t>Explain </a:t>
            </a:r>
            <a:r>
              <a:rPr lang="en-US" sz="2800" dirty="0"/>
              <a:t>current recommendations on hand hygiene practice</a:t>
            </a:r>
          </a:p>
          <a:p>
            <a:pPr marL="514350" lvl="0" indent="-514350">
              <a:buFont typeface="+mj-lt"/>
              <a:buAutoNum type="arabicPeriod"/>
            </a:pPr>
            <a:endParaRPr lang="en-GB" dirty="0" smtClean="0"/>
          </a:p>
          <a:p>
            <a:endParaRPr lang="en-US"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3396287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7033" t="14280" r="35692" b="9281"/>
          <a:stretch>
            <a:fillRect/>
          </a:stretch>
        </p:blipFill>
        <p:spPr bwMode="auto">
          <a:xfrm>
            <a:off x="1835696" y="116632"/>
            <a:ext cx="5112568" cy="655272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December 1, 2013</a:t>
            </a:r>
            <a:endParaRPr lang="sv-S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lstStyle/>
          <a:p>
            <a:r>
              <a:rPr lang="sv-SE" dirty="0" smtClean="0">
                <a:latin typeface="+mj-lt"/>
                <a:cs typeface="Arial" charset="0"/>
              </a:rPr>
              <a:t>Placement Issues</a:t>
            </a:r>
          </a:p>
        </p:txBody>
      </p:sp>
      <p:pic>
        <p:nvPicPr>
          <p:cNvPr id="5" name="Imagen 4"/>
          <p:cNvPicPr>
            <a:picLocks noChangeAspect="1"/>
          </p:cNvPicPr>
          <p:nvPr/>
        </p:nvPicPr>
        <p:blipFill>
          <a:blip r:embed="rId3" cstate="print"/>
          <a:stretch>
            <a:fillRect/>
          </a:stretch>
        </p:blipFill>
        <p:spPr>
          <a:xfrm>
            <a:off x="713105" y="1505064"/>
            <a:ext cx="1494790" cy="2095500"/>
          </a:xfrm>
          <a:prstGeom prst="rect">
            <a:avLst/>
          </a:prstGeom>
        </p:spPr>
      </p:pic>
      <p:pic>
        <p:nvPicPr>
          <p:cNvPr id="6" name="Imagen 5"/>
          <p:cNvPicPr>
            <a:picLocks noChangeAspect="1"/>
          </p:cNvPicPr>
          <p:nvPr/>
        </p:nvPicPr>
        <p:blipFill>
          <a:blip r:embed="rId4" cstate="print"/>
          <a:stretch>
            <a:fillRect/>
          </a:stretch>
        </p:blipFill>
        <p:spPr>
          <a:xfrm>
            <a:off x="1052195" y="4064000"/>
            <a:ext cx="2311400" cy="2311400"/>
          </a:xfrm>
          <a:prstGeom prst="rect">
            <a:avLst/>
          </a:prstGeom>
        </p:spPr>
      </p:pic>
      <p:pic>
        <p:nvPicPr>
          <p:cNvPr id="7" name="Imagen 6"/>
          <p:cNvPicPr>
            <a:picLocks noChangeAspect="1"/>
          </p:cNvPicPr>
          <p:nvPr/>
        </p:nvPicPr>
        <p:blipFill>
          <a:blip r:embed="rId5" cstate="print"/>
          <a:stretch>
            <a:fillRect/>
          </a:stretch>
        </p:blipFill>
        <p:spPr>
          <a:xfrm>
            <a:off x="2581424" y="1505064"/>
            <a:ext cx="2209800" cy="2209800"/>
          </a:xfrm>
          <a:prstGeom prst="rect">
            <a:avLst/>
          </a:prstGeom>
        </p:spPr>
      </p:pic>
      <p:sp>
        <p:nvSpPr>
          <p:cNvPr id="4" name="Date Placeholder 3"/>
          <p:cNvSpPr>
            <a:spLocks noGrp="1"/>
          </p:cNvSpPr>
          <p:nvPr>
            <p:ph type="dt" sz="half" idx="10"/>
          </p:nvPr>
        </p:nvSpPr>
        <p:spPr/>
        <p:txBody>
          <a:bodyPr/>
          <a:lstStyle/>
          <a:p>
            <a:pPr>
              <a:defRPr/>
            </a:pPr>
            <a:r>
              <a:rPr lang="en-US" smtClean="0"/>
              <a:t>December 1, 2013</a:t>
            </a:r>
            <a:endParaRPr lang="sv-SE"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3467100"/>
            <a:ext cx="2390775" cy="1914525"/>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53946"/>
          <a:stretch/>
        </p:blipFill>
        <p:spPr>
          <a:xfrm>
            <a:off x="5499100" y="1505064"/>
            <a:ext cx="1149162" cy="182857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lstStyle/>
          <a:p>
            <a:r>
              <a:rPr lang="en-US" dirty="0" smtClean="0">
                <a:latin typeface="+mj-lt"/>
              </a:rPr>
              <a:t>When to Perform Hand Hygiene</a:t>
            </a:r>
          </a:p>
        </p:txBody>
      </p:sp>
      <p:sp>
        <p:nvSpPr>
          <p:cNvPr id="3" name="Content Placeholder 2"/>
          <p:cNvSpPr>
            <a:spLocks noGrp="1"/>
          </p:cNvSpPr>
          <p:nvPr>
            <p:ph idx="1"/>
          </p:nvPr>
        </p:nvSpPr>
        <p:spPr>
          <a:xfrm>
            <a:off x="611560" y="1412776"/>
            <a:ext cx="6912768" cy="4800600"/>
          </a:xfrm>
        </p:spPr>
        <p:txBody>
          <a:bodyPr>
            <a:normAutofit/>
          </a:bodyPr>
          <a:lstStyle/>
          <a:p>
            <a:r>
              <a:rPr lang="en-GB" sz="3600" dirty="0" smtClean="0">
                <a:cs typeface="Arial" pitchFamily="34" charset="0"/>
              </a:rPr>
              <a:t>“</a:t>
            </a:r>
            <a:r>
              <a:rPr lang="en-GB" sz="2800" dirty="0" smtClean="0">
                <a:cs typeface="Arial" pitchFamily="34" charset="0"/>
              </a:rPr>
              <a:t>My five moments” (WHO) </a:t>
            </a:r>
          </a:p>
          <a:p>
            <a:r>
              <a:rPr lang="en-GB" sz="2800" dirty="0" smtClean="0">
                <a:cs typeface="Arial" pitchFamily="34" charset="0"/>
              </a:rPr>
              <a:t>A unified vision to minimise individual variation</a:t>
            </a:r>
          </a:p>
          <a:p>
            <a:pPr marL="925830" lvl="1" indent="-514350">
              <a:buFont typeface="+mj-lt"/>
              <a:buAutoNum type="arabicPeriod"/>
            </a:pPr>
            <a:r>
              <a:rPr lang="en-GB" sz="2400" dirty="0" smtClean="0">
                <a:cs typeface="Arial" pitchFamily="34" charset="0"/>
              </a:rPr>
              <a:t>before touching a patient </a:t>
            </a:r>
          </a:p>
          <a:p>
            <a:pPr marL="925830" lvl="1" indent="-514350">
              <a:buFont typeface="+mj-lt"/>
              <a:buAutoNum type="arabicPeriod"/>
            </a:pPr>
            <a:r>
              <a:rPr lang="en-GB" sz="2400" dirty="0" smtClean="0">
                <a:cs typeface="Arial" pitchFamily="34" charset="0"/>
              </a:rPr>
              <a:t>before clean/aseptic procedures </a:t>
            </a:r>
          </a:p>
          <a:p>
            <a:pPr marL="925830" lvl="1" indent="-514350">
              <a:buFont typeface="+mj-lt"/>
              <a:buAutoNum type="arabicPeriod"/>
            </a:pPr>
            <a:r>
              <a:rPr lang="en-GB" sz="2400" dirty="0" smtClean="0">
                <a:cs typeface="Arial" pitchFamily="34" charset="0"/>
              </a:rPr>
              <a:t>after body fluid exposure/risk </a:t>
            </a:r>
          </a:p>
          <a:p>
            <a:pPr marL="925830" lvl="1" indent="-514350">
              <a:buFont typeface="+mj-lt"/>
              <a:buAutoNum type="arabicPeriod"/>
            </a:pPr>
            <a:r>
              <a:rPr lang="en-GB" sz="2400" dirty="0" smtClean="0">
                <a:cs typeface="Arial" pitchFamily="34" charset="0"/>
              </a:rPr>
              <a:t>after touching a patient </a:t>
            </a:r>
          </a:p>
          <a:p>
            <a:pPr marL="925830" lvl="1" indent="-514350">
              <a:buFont typeface="+mj-lt"/>
              <a:buAutoNum type="arabicPeriod"/>
            </a:pPr>
            <a:r>
              <a:rPr lang="en-GB" sz="2400" dirty="0" smtClean="0">
                <a:cs typeface="Arial" pitchFamily="34" charset="0"/>
              </a:rPr>
              <a:t>after touching patient surroundings </a:t>
            </a:r>
          </a:p>
          <a:p>
            <a:pPr>
              <a:buNone/>
            </a:pPr>
            <a:endParaRPr lang="en-US" sz="3600" dirty="0" smtClean="0">
              <a:latin typeface="Arial" pitchFamily="34" charset="0"/>
              <a:cs typeface="Arial" pitchFamily="34" charset="0"/>
            </a:endParaRP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27300" t="30240" r="35426" b="29441"/>
          <a:stretch>
            <a:fillRect/>
          </a:stretch>
        </p:blipFill>
        <p:spPr bwMode="auto">
          <a:xfrm>
            <a:off x="3448" y="188640"/>
            <a:ext cx="7815867" cy="528396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1193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lstStyle/>
          <a:p>
            <a:r>
              <a:rPr lang="sv-SE" dirty="0" smtClean="0">
                <a:latin typeface="+mj-lt"/>
                <a:cs typeface="Arial" charset="0"/>
              </a:rPr>
              <a:t>Glove use - 1</a:t>
            </a:r>
          </a:p>
        </p:txBody>
      </p:sp>
      <p:sp>
        <p:nvSpPr>
          <p:cNvPr id="13315" name="Platshållare för innehåll 2"/>
          <p:cNvSpPr>
            <a:spLocks noGrp="1"/>
          </p:cNvSpPr>
          <p:nvPr>
            <p:ph idx="1"/>
          </p:nvPr>
        </p:nvSpPr>
        <p:spPr>
          <a:xfrm>
            <a:off x="323528" y="1628800"/>
            <a:ext cx="6696744" cy="4800600"/>
          </a:xfrm>
        </p:spPr>
        <p:txBody>
          <a:bodyPr>
            <a:normAutofit/>
          </a:bodyPr>
          <a:lstStyle/>
          <a:p>
            <a:r>
              <a:rPr lang="en-US" sz="2800" dirty="0" smtClean="0">
                <a:cs typeface="Arial" pitchFamily="34" charset="0"/>
              </a:rPr>
              <a:t>Prevent contamination of HCWs’ hands, reduce transmission of pathogens, and help control outbreaks</a:t>
            </a:r>
          </a:p>
          <a:p>
            <a:r>
              <a:rPr lang="en-US" sz="2800" dirty="0" smtClean="0">
                <a:cs typeface="Arial" pitchFamily="34" charset="0"/>
              </a:rPr>
              <a:t>Does not prevent HAI unless accompanied by other measures, including HH</a:t>
            </a:r>
          </a:p>
          <a:p>
            <a:r>
              <a:rPr lang="en-US" sz="2800" dirty="0" smtClean="0">
                <a:cs typeface="Arial" pitchFamily="34" charset="0"/>
              </a:rPr>
              <a:t>Must be used according indications</a:t>
            </a:r>
          </a:p>
          <a:p>
            <a:r>
              <a:rPr lang="en-US" sz="2800" dirty="0" smtClean="0">
                <a:cs typeface="Arial" pitchFamily="34" charset="0"/>
              </a:rPr>
              <a:t>Do not use the same gloves for several hours</a:t>
            </a:r>
            <a:endParaRPr lang="sv-SE" sz="3200" dirty="0" smtClean="0">
              <a:cs typeface="Arial" pitchFamily="34" charset="0"/>
            </a:endParaRPr>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476672"/>
            <a:ext cx="1219200" cy="164287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p:txBody>
          <a:bodyPr/>
          <a:lstStyle/>
          <a:p>
            <a:r>
              <a:rPr lang="sv-SE" dirty="0" smtClean="0">
                <a:latin typeface="+mj-lt"/>
                <a:cs typeface="Arial" charset="0"/>
              </a:rPr>
              <a:t>Glove use - 2</a:t>
            </a:r>
          </a:p>
        </p:txBody>
      </p:sp>
      <p:sp>
        <p:nvSpPr>
          <p:cNvPr id="13315" name="Platshållare för innehåll 2"/>
          <p:cNvSpPr>
            <a:spLocks noGrp="1"/>
          </p:cNvSpPr>
          <p:nvPr>
            <p:ph idx="1"/>
          </p:nvPr>
        </p:nvSpPr>
        <p:spPr>
          <a:xfrm>
            <a:off x="323528" y="1484784"/>
            <a:ext cx="6480720" cy="4800600"/>
          </a:xfrm>
        </p:spPr>
        <p:txBody>
          <a:bodyPr>
            <a:normAutofit/>
          </a:bodyPr>
          <a:lstStyle/>
          <a:p>
            <a:r>
              <a:rPr lang="en-US" sz="2800" dirty="0" smtClean="0">
                <a:cs typeface="Arial" pitchFamily="34" charset="0"/>
              </a:rPr>
              <a:t>Association between inappropriate use and low compliance with HH</a:t>
            </a:r>
          </a:p>
          <a:p>
            <a:r>
              <a:rPr lang="en-US" sz="2800" dirty="0" smtClean="0">
                <a:cs typeface="Arial" pitchFamily="34" charset="0"/>
              </a:rPr>
              <a:t>Glove use does not replace HH</a:t>
            </a:r>
          </a:p>
          <a:p>
            <a:r>
              <a:rPr lang="en-US" sz="2800" dirty="0" smtClean="0">
                <a:cs typeface="Arial" pitchFamily="34" charset="0"/>
              </a:rPr>
              <a:t>HH must be performed before donning gloves, as well as immediately after glove removal</a:t>
            </a:r>
          </a:p>
          <a:p>
            <a:r>
              <a:rPr lang="en-US" sz="2800" dirty="0" smtClean="0">
                <a:cs typeface="Arial" pitchFamily="34" charset="0"/>
              </a:rPr>
              <a:t>Gloves must be removed to perform </a:t>
            </a:r>
            <a:r>
              <a:rPr lang="en-US" sz="2800" dirty="0" err="1" smtClean="0">
                <a:cs typeface="Arial" pitchFamily="34" charset="0"/>
              </a:rPr>
              <a:t>HH</a:t>
            </a:r>
            <a:endParaRPr lang="en-US" sz="2800" dirty="0" smtClean="0">
              <a:cs typeface="Arial" pitchFamily="34" charset="0"/>
            </a:endParaRPr>
          </a:p>
          <a:p>
            <a:pPr>
              <a:buNone/>
            </a:pPr>
            <a:endParaRPr lang="sv-SE" sz="3200" dirty="0" smtClean="0">
              <a:latin typeface="Arial" pitchFamily="34" charset="0"/>
              <a:cs typeface="Arial" pitchFamily="34" charset="0"/>
            </a:endParaRPr>
          </a:p>
        </p:txBody>
      </p:sp>
      <p:sp>
        <p:nvSpPr>
          <p:cNvPr id="5" name="Date Placeholder 4"/>
          <p:cNvSpPr>
            <a:spLocks noGrp="1"/>
          </p:cNvSpPr>
          <p:nvPr>
            <p:ph type="dt" sz="half" idx="10"/>
          </p:nvPr>
        </p:nvSpPr>
        <p:spPr/>
        <p:txBody>
          <a:bodyPr/>
          <a:lstStyle/>
          <a:p>
            <a:pPr>
              <a:defRPr/>
            </a:pPr>
            <a:r>
              <a:rPr lang="en-US" smtClean="0"/>
              <a:t>December 1, 2013</a:t>
            </a:r>
            <a:endParaRPr lang="sv-S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60648"/>
            <a:ext cx="1219200" cy="1642872"/>
          </a:xfrm>
          <a:prstGeom prst="rect">
            <a:avLst/>
          </a:prstGeom>
        </p:spPr>
      </p:pic>
    </p:spTree>
    <p:extLst>
      <p:ext uri="{BB962C8B-B14F-4D97-AF65-F5344CB8AC3E}">
        <p14:creationId xmlns:p14="http://schemas.microsoft.com/office/powerpoint/2010/main" val="57991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Improvement Strategies - 1</a:t>
            </a:r>
            <a:endParaRPr lang="en-US" dirty="0">
              <a:latin typeface="+mj-lt"/>
            </a:endParaRPr>
          </a:p>
        </p:txBody>
      </p:sp>
      <p:sp>
        <p:nvSpPr>
          <p:cNvPr id="3" name="Content Placeholder 2"/>
          <p:cNvSpPr>
            <a:spLocks noGrp="1"/>
          </p:cNvSpPr>
          <p:nvPr>
            <p:ph idx="1"/>
          </p:nvPr>
        </p:nvSpPr>
        <p:spPr/>
        <p:txBody>
          <a:bodyPr>
            <a:noAutofit/>
          </a:bodyPr>
          <a:lstStyle/>
          <a:p>
            <a:pPr marL="571500" indent="-457200">
              <a:buFont typeface="+mj-lt"/>
              <a:buAutoNum type="arabicPeriod"/>
            </a:pPr>
            <a:r>
              <a:rPr lang="en-US" sz="2800" dirty="0" smtClean="0"/>
              <a:t>System change (necessary infrastructure) </a:t>
            </a:r>
          </a:p>
          <a:p>
            <a:pPr marL="868680" lvl="1" indent="-457200"/>
            <a:r>
              <a:rPr lang="en-US" sz="2400" dirty="0" smtClean="0"/>
              <a:t>access to water, soap, and disposable towels</a:t>
            </a:r>
          </a:p>
          <a:p>
            <a:pPr marL="868680" lvl="1" indent="-457200"/>
            <a:r>
              <a:rPr lang="en-US" sz="2400" dirty="0" smtClean="0"/>
              <a:t>provision of alcohol-based hand rub at the point of care</a:t>
            </a:r>
          </a:p>
          <a:p>
            <a:pPr marL="571500" indent="-457200">
              <a:buFont typeface="+mj-lt"/>
              <a:buAutoNum type="arabicPeriod"/>
            </a:pPr>
            <a:r>
              <a:rPr lang="en-US" sz="2800" dirty="0" smtClean="0"/>
              <a:t>Training/education</a:t>
            </a:r>
          </a:p>
          <a:p>
            <a:pPr marL="868680" lvl="1" indent="-457200"/>
            <a:r>
              <a:rPr lang="en-US" sz="2400" dirty="0" smtClean="0"/>
              <a:t>on microbial transmission through hands and </a:t>
            </a:r>
            <a:r>
              <a:rPr lang="en-US" sz="2400" dirty="0" err="1" smtClean="0"/>
              <a:t>HH</a:t>
            </a:r>
            <a:endParaRPr lang="en-US" sz="2400" dirty="0" smtClean="0"/>
          </a:p>
          <a:p>
            <a:pPr marL="571500" indent="-457200">
              <a:buFont typeface="+mj-lt"/>
              <a:buAutoNum type="arabicPeriod"/>
            </a:pPr>
            <a:r>
              <a:rPr lang="en-US" sz="2800" dirty="0" smtClean="0"/>
              <a:t>Evaluation and feedback </a:t>
            </a:r>
          </a:p>
          <a:p>
            <a:pPr marL="868680" lvl="1" indent="-457200"/>
            <a:r>
              <a:rPr lang="en-US" sz="2400" dirty="0" smtClean="0"/>
              <a:t>direct observation</a:t>
            </a:r>
          </a:p>
          <a:p>
            <a:pPr marL="868680" lvl="1" indent="-457200"/>
            <a:r>
              <a:rPr lang="en-US" sz="2400" dirty="0" smtClean="0"/>
              <a:t>electronic monitoring</a:t>
            </a:r>
          </a:p>
          <a:p>
            <a:pPr marL="868680" lvl="1" indent="-457200"/>
            <a:r>
              <a:rPr lang="en-US" sz="2400" dirty="0" smtClean="0"/>
              <a:t>alcohol-based hand rub consumption</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Improvement strategies - 2</a:t>
            </a:r>
            <a:endParaRPr lang="en-US" dirty="0">
              <a:latin typeface="+mj-lt"/>
            </a:endParaRPr>
          </a:p>
        </p:txBody>
      </p:sp>
      <p:sp>
        <p:nvSpPr>
          <p:cNvPr id="3" name="Content Placeholder 2"/>
          <p:cNvSpPr>
            <a:spLocks noGrp="1"/>
          </p:cNvSpPr>
          <p:nvPr>
            <p:ph idx="1"/>
          </p:nvPr>
        </p:nvSpPr>
        <p:spPr/>
        <p:txBody>
          <a:bodyPr>
            <a:noAutofit/>
          </a:bodyPr>
          <a:lstStyle/>
          <a:p>
            <a:pPr marL="571500" indent="-457200">
              <a:buFont typeface="+mj-lt"/>
              <a:buAutoNum type="arabicPeriod" startAt="4"/>
            </a:pPr>
            <a:r>
              <a:rPr lang="en-US" sz="2800" dirty="0" smtClean="0"/>
              <a:t>Reminders in the workplace</a:t>
            </a:r>
          </a:p>
          <a:p>
            <a:pPr marL="571500" indent="-457200">
              <a:buFont typeface="+mj-lt"/>
              <a:buAutoNum type="arabicPeriod" startAt="4"/>
            </a:pPr>
            <a:r>
              <a:rPr lang="en-US" sz="2800" dirty="0" smtClean="0"/>
              <a:t>Institutional safety climate</a:t>
            </a:r>
          </a:p>
          <a:p>
            <a:pPr marL="868680" lvl="1" indent="-457200"/>
            <a:r>
              <a:rPr lang="en-US" sz="2400" dirty="0" smtClean="0"/>
              <a:t>active participation at institutional and individual levels</a:t>
            </a:r>
          </a:p>
          <a:p>
            <a:pPr marL="868680" lvl="1" indent="-457200"/>
            <a:r>
              <a:rPr lang="en-US" sz="2400" dirty="0" smtClean="0"/>
              <a:t>awareness of capacity to change and improve</a:t>
            </a:r>
          </a:p>
          <a:p>
            <a:pPr marL="868680" lvl="1" indent="-457200"/>
            <a:r>
              <a:rPr lang="en-US" sz="2400" dirty="0" smtClean="0"/>
              <a:t>partnership with patients and patient </a:t>
            </a:r>
            <a:r>
              <a:rPr lang="en-US" sz="2400" dirty="0" err="1" smtClean="0"/>
              <a:t>organisations</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50357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Applicable Guidelines</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t>Multimodal Hand Hygiene Improvement Strategy  and Implementation Toolkit  (WHO)</a:t>
            </a:r>
          </a:p>
          <a:p>
            <a:r>
              <a:rPr lang="en-US" sz="2800" dirty="0" smtClean="0"/>
              <a:t>Pilot  tested  in settings with different levels of resources </a:t>
            </a:r>
          </a:p>
          <a:p>
            <a:pPr lvl="1"/>
            <a:r>
              <a:rPr lang="en-US" sz="2400" dirty="0" smtClean="0"/>
              <a:t>significant improvement of practices, HCWs’ perception of HAI and its prevention</a:t>
            </a:r>
          </a:p>
          <a:p>
            <a:pPr lvl="1"/>
            <a:r>
              <a:rPr lang="en-US" sz="2400" dirty="0" smtClean="0"/>
              <a:t>substantial improvement in the facilities and equipment including  low-cost provision of alcohol based hand rubs through local production</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a:xfrm>
            <a:off x="899592" y="1844824"/>
            <a:ext cx="6840760" cy="1470025"/>
          </a:xfrm>
        </p:spPr>
        <p:txBody>
          <a:bodyPr/>
          <a:lstStyle/>
          <a:p>
            <a:r>
              <a:rPr lang="en-GB" sz="4600" dirty="0" smtClean="0">
                <a:cs typeface="Arial" charset="0"/>
              </a:rPr>
              <a:t>Current recommendations</a:t>
            </a:r>
          </a:p>
        </p:txBody>
      </p:sp>
      <p:sp>
        <p:nvSpPr>
          <p:cNvPr id="3" name="2 Rectángulo"/>
          <p:cNvSpPr/>
          <p:nvPr/>
        </p:nvSpPr>
        <p:spPr>
          <a:xfrm>
            <a:off x="1547664" y="5373216"/>
            <a:ext cx="3118048" cy="369332"/>
          </a:xfrm>
          <a:prstGeom prst="rect">
            <a:avLst/>
          </a:prstGeom>
        </p:spPr>
        <p:txBody>
          <a:bodyPr wrap="square">
            <a:spAutoFit/>
          </a:bodyPr>
          <a:lstStyle/>
          <a:p>
            <a:r>
              <a:rPr lang="en-US" i="1" dirty="0" smtClean="0"/>
              <a:t>World Health Organization</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involved</a:t>
            </a:r>
            <a:endParaRPr lang="en-US" dirty="0"/>
          </a:p>
        </p:txBody>
      </p:sp>
      <p:sp>
        <p:nvSpPr>
          <p:cNvPr id="3" name="Content Placeholder 2"/>
          <p:cNvSpPr>
            <a:spLocks noGrp="1"/>
          </p:cNvSpPr>
          <p:nvPr>
            <p:ph idx="1"/>
          </p:nvPr>
        </p:nvSpPr>
        <p:spPr/>
        <p:txBody>
          <a:bodyPr>
            <a:normAutofit/>
          </a:bodyPr>
          <a:lstStyle/>
          <a:p>
            <a:r>
              <a:rPr lang="en-US" sz="2800" dirty="0" smtClean="0"/>
              <a:t>50 minutes</a:t>
            </a:r>
            <a:endParaRPr lang="en-US" sz="28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2342615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Indications for </a:t>
            </a:r>
            <a:r>
              <a:rPr lang="en-US" dirty="0" smtClean="0">
                <a:latin typeface="+mj-lt"/>
              </a:rPr>
              <a:t>HH - 1</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t>Soap and water </a:t>
            </a:r>
          </a:p>
          <a:p>
            <a:pPr lvl="1"/>
            <a:r>
              <a:rPr lang="en-US" sz="2400" dirty="0" smtClean="0"/>
              <a:t>when visibly dirty or visibly soiled (</a:t>
            </a:r>
            <a:r>
              <a:rPr lang="en-US" sz="2400" dirty="0" err="1" smtClean="0"/>
              <a:t>IB</a:t>
            </a:r>
            <a:r>
              <a:rPr lang="en-US" sz="2400" dirty="0" smtClean="0"/>
              <a:t>) </a:t>
            </a:r>
          </a:p>
          <a:p>
            <a:pPr lvl="1"/>
            <a:r>
              <a:rPr lang="en-US" sz="2400" dirty="0" smtClean="0"/>
              <a:t>after using the toilet (II) </a:t>
            </a:r>
          </a:p>
          <a:p>
            <a:pPr lvl="1"/>
            <a:r>
              <a:rPr lang="en-US" sz="2400" dirty="0" smtClean="0"/>
              <a:t>exposure to potential spore-forming pathogens including outbreaks of </a:t>
            </a:r>
            <a:r>
              <a:rPr lang="en-US" sz="2400" i="1" dirty="0" smtClean="0"/>
              <a:t>C. </a:t>
            </a:r>
            <a:r>
              <a:rPr lang="en-US" sz="2400" i="1" dirty="0" err="1" smtClean="0"/>
              <a:t>difficile</a:t>
            </a:r>
            <a:r>
              <a:rPr lang="en-US" sz="2400" i="1" dirty="0" smtClean="0"/>
              <a:t> </a:t>
            </a:r>
            <a:r>
              <a:rPr lang="en-US" sz="2400" dirty="0" smtClean="0"/>
              <a:t>(IB)</a:t>
            </a:r>
          </a:p>
          <a:p>
            <a:r>
              <a:rPr lang="en-US" sz="2800" dirty="0" smtClean="0"/>
              <a:t>Alcohol-based hand rub in all other situations (IA)</a:t>
            </a:r>
          </a:p>
          <a:p>
            <a:r>
              <a:rPr lang="en-US" sz="2800" dirty="0" smtClean="0"/>
              <a:t>Soap and alcohol-based hand rub should not be used concomitantly (II)</a:t>
            </a:r>
          </a:p>
          <a:p>
            <a:endParaRPr lang="en-US" sz="2800" dirty="0" smtClean="0"/>
          </a:p>
          <a:p>
            <a:pPr>
              <a:buNone/>
            </a:pPr>
            <a:endParaRPr lang="en-US" sz="2000" dirty="0" smtClean="0"/>
          </a:p>
          <a:p>
            <a:endParaRPr lang="en-US" sz="2800" dirty="0" smtClean="0"/>
          </a:p>
        </p:txBody>
      </p:sp>
      <p:sp>
        <p:nvSpPr>
          <p:cNvPr id="7" name="Date Placeholder 6"/>
          <p:cNvSpPr>
            <a:spLocks noGrp="1"/>
          </p:cNvSpPr>
          <p:nvPr>
            <p:ph type="dt" sz="half" idx="10"/>
          </p:nvPr>
        </p:nvSpPr>
        <p:spPr/>
        <p:txBody>
          <a:bodyPr/>
          <a:lstStyle/>
          <a:p>
            <a:pPr>
              <a:defRPr/>
            </a:pPr>
            <a:r>
              <a:rPr lang="en-US" smtClean="0"/>
              <a:t>December 1, 2013</a:t>
            </a:r>
            <a:endParaRPr lang="sv-S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1567309"/>
            <a:ext cx="1219200" cy="1238250"/>
          </a:xfrm>
          <a:prstGeom prst="rect">
            <a:avLst/>
          </a:prstGeom>
        </p:spPr>
      </p:pic>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Indications for </a:t>
            </a:r>
            <a:r>
              <a:rPr lang="en-US" dirty="0" smtClean="0">
                <a:latin typeface="+mj-lt"/>
              </a:rPr>
              <a:t>HH - 2</a:t>
            </a:r>
            <a:endParaRPr lang="en-US" dirty="0">
              <a:latin typeface="+mj-lt"/>
            </a:endParaRPr>
          </a:p>
        </p:txBody>
      </p:sp>
      <p:sp>
        <p:nvSpPr>
          <p:cNvPr id="3" name="Content Placeholder 2"/>
          <p:cNvSpPr>
            <a:spLocks noGrp="1"/>
          </p:cNvSpPr>
          <p:nvPr>
            <p:ph idx="1"/>
          </p:nvPr>
        </p:nvSpPr>
        <p:spPr>
          <a:xfrm>
            <a:off x="395536" y="1340768"/>
            <a:ext cx="7620000" cy="4800600"/>
          </a:xfrm>
        </p:spPr>
        <p:txBody>
          <a:bodyPr>
            <a:noAutofit/>
          </a:bodyPr>
          <a:lstStyle/>
          <a:p>
            <a:r>
              <a:rPr lang="en-US" sz="2800" dirty="0" smtClean="0"/>
              <a:t>Perform hand hygiene:</a:t>
            </a:r>
          </a:p>
          <a:p>
            <a:pPr lvl="1"/>
            <a:r>
              <a:rPr lang="en-US" sz="2400" dirty="0" smtClean="0"/>
              <a:t>before and after touching the patient (IB)</a:t>
            </a:r>
          </a:p>
          <a:p>
            <a:pPr lvl="1"/>
            <a:r>
              <a:rPr lang="en-US" sz="2400" dirty="0" smtClean="0"/>
              <a:t>before handling an invasive device regardless gloves (</a:t>
            </a:r>
            <a:r>
              <a:rPr lang="en-US" sz="2400" dirty="0" err="1" smtClean="0"/>
              <a:t>IB</a:t>
            </a:r>
            <a:r>
              <a:rPr lang="en-US" sz="2400" dirty="0" smtClean="0"/>
              <a:t>)</a:t>
            </a:r>
          </a:p>
          <a:p>
            <a:pPr lvl="1"/>
            <a:r>
              <a:rPr lang="en-US" sz="2400" dirty="0" smtClean="0"/>
              <a:t>after contact with body fluids, mucous membranes, </a:t>
            </a:r>
            <a:r>
              <a:rPr lang="en-US" sz="2400" dirty="0" err="1" smtClean="0"/>
              <a:t>nonintact</a:t>
            </a:r>
            <a:r>
              <a:rPr lang="en-US" sz="2400" dirty="0" smtClean="0"/>
              <a:t> skin, or wound dressings (IA)</a:t>
            </a:r>
          </a:p>
          <a:p>
            <a:pPr lvl="1"/>
            <a:r>
              <a:rPr lang="en-US" sz="2400" dirty="0" smtClean="0"/>
              <a:t>if moving from a contaminated body site to another body site of the same patient (IB)</a:t>
            </a:r>
          </a:p>
          <a:p>
            <a:pPr lvl="1"/>
            <a:r>
              <a:rPr lang="en-US" sz="2400" dirty="0" smtClean="0"/>
              <a:t>after contact with inanimate surfaces in the immediate vicinity of the patient (IB)</a:t>
            </a:r>
          </a:p>
          <a:p>
            <a:pPr lvl="1"/>
            <a:r>
              <a:rPr lang="en-US" sz="2400" dirty="0" smtClean="0"/>
              <a:t>after removing sterile (II) or non-sterile gloves (IB)</a:t>
            </a:r>
          </a:p>
          <a:p>
            <a:pPr lvl="1"/>
            <a:r>
              <a:rPr lang="en-US" sz="2400" dirty="0" smtClean="0"/>
              <a:t>Before handling medication or preparing food (IB)</a:t>
            </a:r>
          </a:p>
          <a:p>
            <a:pPr lvl="1">
              <a:buNone/>
            </a:pPr>
            <a:endParaRPr lang="en-US" dirty="0" smtClean="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Hand hygiene </a:t>
            </a:r>
            <a:r>
              <a:rPr lang="en-US" dirty="0" smtClean="0">
                <a:latin typeface="+mj-lt"/>
              </a:rPr>
              <a:t>technique</a:t>
            </a:r>
            <a:endParaRPr lang="en-US" dirty="0">
              <a:latin typeface="+mj-lt"/>
            </a:endParaRPr>
          </a:p>
        </p:txBody>
      </p:sp>
      <p:sp>
        <p:nvSpPr>
          <p:cNvPr id="3" name="Content Placeholder 2"/>
          <p:cNvSpPr>
            <a:spLocks noGrp="1"/>
          </p:cNvSpPr>
          <p:nvPr>
            <p:ph idx="1"/>
          </p:nvPr>
        </p:nvSpPr>
        <p:spPr>
          <a:xfrm>
            <a:off x="395536" y="1340768"/>
            <a:ext cx="7620000" cy="4800600"/>
          </a:xfrm>
        </p:spPr>
        <p:txBody>
          <a:bodyPr>
            <a:noAutofit/>
          </a:bodyPr>
          <a:lstStyle/>
          <a:p>
            <a:r>
              <a:rPr lang="en-US" sz="2400" dirty="0" smtClean="0"/>
              <a:t>Cover all surfaces of the hands with alcohol-based hand rub. Rub hands until dry (IB)</a:t>
            </a:r>
          </a:p>
          <a:p>
            <a:r>
              <a:rPr lang="en-US" sz="2400" dirty="0" smtClean="0"/>
              <a:t>When use soap and water, cover all surfaces. Dry with a single-use towel. Clean, running water whenever possible. Avoid hot water, as exposure may increase the risk dermatitis (IB)</a:t>
            </a:r>
          </a:p>
          <a:p>
            <a:r>
              <a:rPr lang="en-US" sz="2400" dirty="0" smtClean="0"/>
              <a:t>Use a towel to turn off tap/faucet (IB)</a:t>
            </a:r>
          </a:p>
          <a:p>
            <a:r>
              <a:rPr lang="en-US" sz="2400" dirty="0" smtClean="0"/>
              <a:t>Dry hands using a method that does not </a:t>
            </a:r>
            <a:r>
              <a:rPr lang="en-US" sz="2400" dirty="0" err="1" smtClean="0"/>
              <a:t>recontaminate</a:t>
            </a:r>
            <a:r>
              <a:rPr lang="en-US" sz="2400" dirty="0" smtClean="0"/>
              <a:t> hands. Make sure towels are single use (IB)</a:t>
            </a:r>
          </a:p>
          <a:p>
            <a:r>
              <a:rPr lang="en-US" sz="2400" dirty="0" smtClean="0"/>
              <a:t>All forms of soap are acceptable. When bar soap is used, small bars that facilitate drainage should be used to allow the bars to dry (II)</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Surgical hand </a:t>
            </a:r>
            <a:r>
              <a:rPr lang="en-US" dirty="0" smtClean="0">
                <a:latin typeface="+mj-lt"/>
              </a:rPr>
              <a:t>preparation - 1</a:t>
            </a:r>
            <a:endParaRPr lang="en-US" dirty="0">
              <a:latin typeface="+mj-lt"/>
            </a:endParaRPr>
          </a:p>
        </p:txBody>
      </p:sp>
      <p:sp>
        <p:nvSpPr>
          <p:cNvPr id="3" name="Content Placeholder 2"/>
          <p:cNvSpPr>
            <a:spLocks noGrp="1"/>
          </p:cNvSpPr>
          <p:nvPr>
            <p:ph idx="1"/>
          </p:nvPr>
        </p:nvSpPr>
        <p:spPr>
          <a:xfrm>
            <a:off x="323528" y="1340768"/>
            <a:ext cx="7620000" cy="4800600"/>
          </a:xfrm>
        </p:spPr>
        <p:txBody>
          <a:bodyPr>
            <a:noAutofit/>
          </a:bodyPr>
          <a:lstStyle/>
          <a:p>
            <a:r>
              <a:rPr lang="en-US" sz="2400" dirty="0" smtClean="0"/>
              <a:t>Remove rings, wrist-watch, and bracelets (II)</a:t>
            </a:r>
          </a:p>
          <a:p>
            <a:r>
              <a:rPr lang="en-US" sz="2400" dirty="0" smtClean="0"/>
              <a:t>Artificial nails are prohibited (IB)</a:t>
            </a:r>
          </a:p>
          <a:p>
            <a:r>
              <a:rPr lang="en-US" sz="2400" dirty="0" smtClean="0"/>
              <a:t>Sinks should be designed to reduce splashes (II)</a:t>
            </a:r>
          </a:p>
          <a:p>
            <a:r>
              <a:rPr lang="en-US" sz="2400" dirty="0" smtClean="0"/>
              <a:t>If hands are visibly soiled, wash with soap before (II) </a:t>
            </a:r>
          </a:p>
          <a:p>
            <a:r>
              <a:rPr lang="en-US" sz="2400" dirty="0" smtClean="0"/>
              <a:t>Remove debris from underneath fingernails (II)</a:t>
            </a:r>
          </a:p>
          <a:p>
            <a:r>
              <a:rPr lang="en-US" sz="2400" dirty="0" smtClean="0"/>
              <a:t>Brushes are not recommended (IB)</a:t>
            </a:r>
          </a:p>
          <a:p>
            <a:r>
              <a:rPr lang="en-US" sz="2400" dirty="0" smtClean="0"/>
              <a:t>Use antimicrobial soap or alcohol-based hand rub, preferably with sustained activity (IB)</a:t>
            </a:r>
          </a:p>
          <a:p>
            <a:r>
              <a:rPr lang="en-US" sz="2400" dirty="0" smtClean="0"/>
              <a:t>If quality of water is not assured use an alcohol-based hand rub before sterile gloves (II).</a:t>
            </a:r>
          </a:p>
          <a:p>
            <a:r>
              <a:rPr lang="en-US" sz="2400" dirty="0" smtClean="0"/>
              <a:t>When use antimicrobial soap, scrub hands and forearms  2–5 minutes. Long scrub times are not necessary (IB) </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Surgical hand </a:t>
            </a:r>
            <a:r>
              <a:rPr lang="en-US" dirty="0" smtClean="0">
                <a:latin typeface="+mj-lt"/>
              </a:rPr>
              <a:t>preparation - 2</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t>When using an alcohol-based surgical hand rub</a:t>
            </a:r>
          </a:p>
          <a:p>
            <a:pPr lvl="1"/>
            <a:r>
              <a:rPr lang="en-US" sz="2400" dirty="0" smtClean="0"/>
              <a:t>follow manufacturer’s instructions for application times</a:t>
            </a:r>
          </a:p>
          <a:p>
            <a:pPr lvl="1"/>
            <a:r>
              <a:rPr lang="en-US" sz="2400" dirty="0" smtClean="0"/>
              <a:t>apply the product to dry hands only (IB) </a:t>
            </a:r>
          </a:p>
          <a:p>
            <a:pPr lvl="1"/>
            <a:r>
              <a:rPr lang="en-US" sz="2400" dirty="0" smtClean="0"/>
              <a:t>not combine surgical hand scrub and surgical hand rub with alcohol-based products sequentially (II)</a:t>
            </a:r>
          </a:p>
          <a:p>
            <a:pPr lvl="1"/>
            <a:r>
              <a:rPr lang="en-US" sz="2400" dirty="0" smtClean="0"/>
              <a:t>use sufficient product to keep hands and forearms wet throughout the procedure (IB)</a:t>
            </a:r>
          </a:p>
          <a:p>
            <a:pPr lvl="1"/>
            <a:r>
              <a:rPr lang="en-US" sz="2400" dirty="0" smtClean="0"/>
              <a:t>After application, allow hands and forearms to dry thoroughly before donning sterile gloves (IB)</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20000" cy="1440160"/>
          </a:xfrm>
        </p:spPr>
        <p:txBody>
          <a:bodyPr/>
          <a:lstStyle/>
          <a:p>
            <a:r>
              <a:rPr lang="en-US" dirty="0" smtClean="0">
                <a:latin typeface="+mj-lt"/>
              </a:rPr>
              <a:t>Selection and handling of hand hygiene </a:t>
            </a:r>
            <a:r>
              <a:rPr lang="en-US" dirty="0" smtClean="0">
                <a:latin typeface="+mj-lt"/>
              </a:rPr>
              <a:t>agents - 1</a:t>
            </a:r>
            <a:endParaRPr lang="en-US" dirty="0">
              <a:latin typeface="+mj-lt"/>
            </a:endParaRPr>
          </a:p>
        </p:txBody>
      </p:sp>
      <p:sp>
        <p:nvSpPr>
          <p:cNvPr id="3" name="Content Placeholder 2"/>
          <p:cNvSpPr>
            <a:spLocks noGrp="1"/>
          </p:cNvSpPr>
          <p:nvPr>
            <p:ph idx="1"/>
          </p:nvPr>
        </p:nvSpPr>
        <p:spPr>
          <a:xfrm>
            <a:off x="467544" y="1988840"/>
            <a:ext cx="7620000" cy="4368552"/>
          </a:xfrm>
        </p:spPr>
        <p:txBody>
          <a:bodyPr>
            <a:noAutofit/>
          </a:bodyPr>
          <a:lstStyle/>
          <a:p>
            <a:r>
              <a:rPr lang="en-US" sz="2400" dirty="0" smtClean="0"/>
              <a:t>Products with low irritancy (IB)</a:t>
            </a:r>
          </a:p>
          <a:p>
            <a:r>
              <a:rPr lang="en-US" sz="2400" dirty="0" smtClean="0"/>
              <a:t>With input of HCW acceptance (skin tolerance, feel, and fragrance) (IB)</a:t>
            </a:r>
          </a:p>
          <a:p>
            <a:r>
              <a:rPr lang="en-US" sz="2400" dirty="0" smtClean="0"/>
              <a:t>Knowledge about interaction between HH, skin care products and types of gloves (II)</a:t>
            </a:r>
          </a:p>
          <a:p>
            <a:r>
              <a:rPr lang="en-US" sz="2400" dirty="0" smtClean="0"/>
              <a:t>Information about the risk of product  (IB)</a:t>
            </a:r>
          </a:p>
          <a:p>
            <a:r>
              <a:rPr lang="en-US" sz="2400" dirty="0" smtClean="0"/>
              <a:t>Dispensers must ensure</a:t>
            </a:r>
          </a:p>
          <a:p>
            <a:pPr lvl="1"/>
            <a:r>
              <a:rPr lang="en-US" dirty="0" smtClean="0"/>
              <a:t>accessibility at the point of care (</a:t>
            </a:r>
            <a:r>
              <a:rPr lang="en-US" dirty="0" err="1" smtClean="0"/>
              <a:t>IB</a:t>
            </a:r>
            <a:r>
              <a:rPr lang="en-US" dirty="0" smtClean="0"/>
              <a:t>)</a:t>
            </a:r>
          </a:p>
          <a:p>
            <a:pPr lvl="1"/>
            <a:r>
              <a:rPr lang="en-US" dirty="0" smtClean="0"/>
              <a:t>function (II)</a:t>
            </a:r>
          </a:p>
          <a:p>
            <a:pPr lvl="1"/>
            <a:r>
              <a:rPr lang="en-US" dirty="0" smtClean="0"/>
              <a:t>system for alcohol-based hand rubs approved for flammable materials (IC)</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US" dirty="0" smtClean="0">
                <a:latin typeface="+mj-lt"/>
              </a:rPr>
              <a:t>Selection and handling of hand hygiene </a:t>
            </a:r>
            <a:r>
              <a:rPr lang="en-US" dirty="0" smtClean="0">
                <a:latin typeface="+mj-lt"/>
              </a:rPr>
              <a:t>agents - 2</a:t>
            </a:r>
            <a:endParaRPr lang="en-US" dirty="0">
              <a:latin typeface="+mj-lt"/>
            </a:endParaRPr>
          </a:p>
        </p:txBody>
      </p:sp>
      <p:sp>
        <p:nvSpPr>
          <p:cNvPr id="3" name="Content Placeholder 2"/>
          <p:cNvSpPr>
            <a:spLocks noGrp="1"/>
          </p:cNvSpPr>
          <p:nvPr>
            <p:ph idx="1"/>
          </p:nvPr>
        </p:nvSpPr>
        <p:spPr>
          <a:xfrm>
            <a:off x="457200" y="1772816"/>
            <a:ext cx="7620000" cy="4627984"/>
          </a:xfrm>
        </p:spPr>
        <p:txBody>
          <a:bodyPr>
            <a:noAutofit/>
          </a:bodyPr>
          <a:lstStyle/>
          <a:p>
            <a:r>
              <a:rPr lang="en-US" sz="2800" dirty="0" smtClean="0"/>
              <a:t>Evaluate information about effect that lotions, creams or alcohol-based hand rubs may have on the effects of antimicrobial soaps (IB)</a:t>
            </a:r>
          </a:p>
          <a:p>
            <a:r>
              <a:rPr lang="en-US" sz="2800" dirty="0" smtClean="0"/>
              <a:t>Cost comparisons only for products that meet requirements (II)</a:t>
            </a:r>
          </a:p>
          <a:p>
            <a:r>
              <a:rPr lang="en-US" sz="2800" dirty="0" smtClean="0"/>
              <a:t>Do not add soap (IA) or alcohol-based formulations (II) to a partially empty soap dispenser</a:t>
            </a:r>
            <a:endParaRPr lang="en-US" sz="28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Skin care</a:t>
            </a:r>
            <a:endParaRPr lang="en-US" dirty="0">
              <a:latin typeface="+mj-lt"/>
            </a:endParaRPr>
          </a:p>
        </p:txBody>
      </p:sp>
      <p:sp>
        <p:nvSpPr>
          <p:cNvPr id="3" name="Content Placeholder 2"/>
          <p:cNvSpPr>
            <a:spLocks noGrp="1"/>
          </p:cNvSpPr>
          <p:nvPr>
            <p:ph idx="1"/>
          </p:nvPr>
        </p:nvSpPr>
        <p:spPr>
          <a:xfrm>
            <a:off x="395536" y="1484784"/>
            <a:ext cx="7200800" cy="4800600"/>
          </a:xfrm>
        </p:spPr>
        <p:txBody>
          <a:bodyPr>
            <a:noAutofit/>
          </a:bodyPr>
          <a:lstStyle/>
          <a:p>
            <a:r>
              <a:rPr lang="en-US" sz="2800" dirty="0" smtClean="0"/>
              <a:t>Education about how to reduce risk of dermatitis and skin damage (IB)</a:t>
            </a:r>
          </a:p>
          <a:p>
            <a:r>
              <a:rPr lang="en-US" sz="2800" dirty="0" smtClean="0"/>
              <a:t>Alternative products for HCWs with allergies or adverse reactions to standard products (II)</a:t>
            </a:r>
          </a:p>
          <a:p>
            <a:r>
              <a:rPr lang="en-US" sz="2800" dirty="0" smtClean="0"/>
              <a:t>Hand lotions or creams (IA)</a:t>
            </a:r>
          </a:p>
          <a:p>
            <a:r>
              <a:rPr lang="en-US" sz="2800" dirty="0" smtClean="0"/>
              <a:t>When alcohol-based hand rub is available the use of antimicrobial soap is not recommended (II)</a:t>
            </a:r>
          </a:p>
          <a:p>
            <a:r>
              <a:rPr lang="en-US" sz="2800" dirty="0" smtClean="0"/>
              <a:t>Soap and alcohol-based hand rub should not be used concomitantly (II)</a:t>
            </a:r>
            <a:endParaRPr lang="en-US" sz="28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20000" cy="1143000"/>
          </a:xfrm>
        </p:spPr>
        <p:txBody>
          <a:bodyPr/>
          <a:lstStyle/>
          <a:p>
            <a:r>
              <a:rPr lang="en-US" dirty="0" smtClean="0">
                <a:latin typeface="+mj-lt"/>
              </a:rPr>
              <a:t>Use of </a:t>
            </a:r>
            <a:r>
              <a:rPr lang="en-US" dirty="0" smtClean="0">
                <a:latin typeface="+mj-lt"/>
              </a:rPr>
              <a:t>gloves</a:t>
            </a:r>
            <a:endParaRPr lang="en-US" dirty="0">
              <a:latin typeface="+mj-lt"/>
            </a:endParaRPr>
          </a:p>
        </p:txBody>
      </p:sp>
      <p:sp>
        <p:nvSpPr>
          <p:cNvPr id="3" name="Content Placeholder 2"/>
          <p:cNvSpPr>
            <a:spLocks noGrp="1"/>
          </p:cNvSpPr>
          <p:nvPr>
            <p:ph idx="1"/>
          </p:nvPr>
        </p:nvSpPr>
        <p:spPr>
          <a:xfrm>
            <a:off x="395536" y="1412776"/>
            <a:ext cx="7620000" cy="4584576"/>
          </a:xfrm>
        </p:spPr>
        <p:txBody>
          <a:bodyPr>
            <a:noAutofit/>
          </a:bodyPr>
          <a:lstStyle/>
          <a:p>
            <a:r>
              <a:rPr lang="en-US" sz="2600" dirty="0" smtClean="0"/>
              <a:t>Does not replace HH (IB)</a:t>
            </a:r>
          </a:p>
          <a:p>
            <a:r>
              <a:rPr lang="en-US" sz="2600" dirty="0" smtClean="0"/>
              <a:t>Wear when anticipated contact with blood or other potentially infectious materials, (IC)</a:t>
            </a:r>
          </a:p>
          <a:p>
            <a:r>
              <a:rPr lang="en-US" sz="2600" dirty="0" smtClean="0"/>
              <a:t>Remove gloves after caring. Not the same pair for the care of more than one patient (IB)</a:t>
            </a:r>
          </a:p>
          <a:p>
            <a:r>
              <a:rPr lang="en-US" sz="2600" dirty="0" smtClean="0"/>
              <a:t>Change or remove gloves if moving from a contaminated body site to another within the same patient or the environment (II) </a:t>
            </a:r>
          </a:p>
          <a:p>
            <a:r>
              <a:rPr lang="en-US" sz="2600" dirty="0" smtClean="0"/>
              <a:t>The reuse of gloves is not recommended (IB)</a:t>
            </a:r>
          </a:p>
          <a:p>
            <a:r>
              <a:rPr lang="en-US" sz="2600" dirty="0" smtClean="0"/>
              <a:t>In the case of glove reuse, implement the safest reprocessing method (II)</a:t>
            </a:r>
            <a:endParaRPr lang="en-US" sz="26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848872" cy="1143000"/>
          </a:xfrm>
        </p:spPr>
        <p:txBody>
          <a:bodyPr/>
          <a:lstStyle/>
          <a:p>
            <a:r>
              <a:rPr lang="en-US" dirty="0" smtClean="0">
                <a:latin typeface="+mj-lt"/>
              </a:rPr>
              <a:t>Other aspects of hand </a:t>
            </a:r>
            <a:r>
              <a:rPr lang="en-US" dirty="0" smtClean="0">
                <a:latin typeface="+mj-lt"/>
              </a:rPr>
              <a:t>hygiene</a:t>
            </a:r>
            <a:endParaRPr lang="en-US" dirty="0">
              <a:latin typeface="+mj-lt"/>
            </a:endParaRPr>
          </a:p>
        </p:txBody>
      </p:sp>
      <p:sp>
        <p:nvSpPr>
          <p:cNvPr id="3" name="Content Placeholder 2"/>
          <p:cNvSpPr>
            <a:spLocks noGrp="1"/>
          </p:cNvSpPr>
          <p:nvPr>
            <p:ph idx="1"/>
          </p:nvPr>
        </p:nvSpPr>
        <p:spPr>
          <a:xfrm>
            <a:off x="539552" y="1772816"/>
            <a:ext cx="6624736" cy="4800600"/>
          </a:xfrm>
        </p:spPr>
        <p:txBody>
          <a:bodyPr>
            <a:noAutofit/>
          </a:bodyPr>
          <a:lstStyle/>
          <a:p>
            <a:r>
              <a:rPr lang="en-US" sz="2800" dirty="0" smtClean="0"/>
              <a:t>No artificial fingernails or extenders when having direct contact with patients (IA)</a:t>
            </a:r>
          </a:p>
          <a:p>
            <a:r>
              <a:rPr lang="en-US" sz="2800" dirty="0" smtClean="0"/>
              <a:t>Natural nails short </a:t>
            </a:r>
          </a:p>
          <a:p>
            <a:pPr lvl="1"/>
            <a:r>
              <a:rPr lang="en-US" sz="2400" dirty="0" smtClean="0"/>
              <a:t>tips less than 0.5 cm long or approximately ¼ inch (II)</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4149080"/>
            <a:ext cx="2466975" cy="1847850"/>
          </a:xfrm>
          <a:prstGeom prst="rect">
            <a:avLst/>
          </a:prstGeom>
        </p:spPr>
      </p:pic>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Key points </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t>Most effective single measure to prevent HAI</a:t>
            </a:r>
          </a:p>
          <a:p>
            <a:r>
              <a:rPr lang="en-US" sz="2800" dirty="0" smtClean="0"/>
              <a:t>Compliance often suboptimal, influenced by many factors</a:t>
            </a:r>
          </a:p>
          <a:p>
            <a:r>
              <a:rPr lang="en-US" sz="2800" dirty="0" smtClean="0"/>
              <a:t>Can be performed with soap and water or </a:t>
            </a:r>
            <a:r>
              <a:rPr lang="en-US" sz="2800" dirty="0" err="1" smtClean="0"/>
              <a:t>ABHR</a:t>
            </a:r>
            <a:endParaRPr lang="en-US" sz="2800" dirty="0" smtClean="0"/>
          </a:p>
          <a:p>
            <a:r>
              <a:rPr lang="en-US" sz="2800" dirty="0" smtClean="0"/>
              <a:t>WHO recommends </a:t>
            </a:r>
            <a:r>
              <a:rPr lang="en-US" sz="2800" dirty="0" err="1" smtClean="0"/>
              <a:t>ABHR</a:t>
            </a:r>
            <a:r>
              <a:rPr lang="en-US" sz="2800" dirty="0" smtClean="0"/>
              <a:t> for routine </a:t>
            </a:r>
            <a:r>
              <a:rPr lang="en-US" sz="2800" dirty="0" err="1" smtClean="0"/>
              <a:t>HH</a:t>
            </a:r>
            <a:endParaRPr lang="en-US" sz="2800" dirty="0" smtClean="0"/>
          </a:p>
          <a:p>
            <a:r>
              <a:rPr lang="en-US" sz="2800" dirty="0" smtClean="0"/>
              <a:t>HH promotion impacts practices and HAI</a:t>
            </a:r>
          </a:p>
          <a:p>
            <a:pPr lvl="1"/>
            <a:r>
              <a:rPr lang="en-US" sz="2400" dirty="0" smtClean="0"/>
              <a:t>Strategies: hand rubs, water, soap, towels, education, monitoring,  reminders and promotion of safety climate</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Educational and motivational programs for healthcare workers</a:t>
            </a:r>
            <a:endParaRPr lang="en-US" sz="3600" dirty="0">
              <a:latin typeface="+mj-lt"/>
            </a:endParaRPr>
          </a:p>
        </p:txBody>
      </p:sp>
      <p:sp>
        <p:nvSpPr>
          <p:cNvPr id="3" name="Content Placeholder 2"/>
          <p:cNvSpPr>
            <a:spLocks noGrp="1"/>
          </p:cNvSpPr>
          <p:nvPr>
            <p:ph idx="1"/>
          </p:nvPr>
        </p:nvSpPr>
        <p:spPr/>
        <p:txBody>
          <a:bodyPr>
            <a:noAutofit/>
          </a:bodyPr>
          <a:lstStyle/>
          <a:p>
            <a:r>
              <a:rPr lang="en-US" sz="2800" dirty="0" smtClean="0"/>
              <a:t>Focus on factors that influence behavior not only on products. Multimodal strategy (education/support) (IA)</a:t>
            </a:r>
          </a:p>
          <a:p>
            <a:r>
              <a:rPr lang="en-US" sz="2800" dirty="0" smtClean="0"/>
              <a:t>Educate about hand contamination and advantages and disadvantages of methods for HH (II)</a:t>
            </a:r>
          </a:p>
          <a:p>
            <a:r>
              <a:rPr lang="en-US" sz="2800" dirty="0" smtClean="0"/>
              <a:t>Monitor adherence to HH and feedback (IA)</a:t>
            </a:r>
          </a:p>
          <a:p>
            <a:r>
              <a:rPr lang="en-US" sz="2800" dirty="0" smtClean="0"/>
              <a:t>Partnerships between patients, families and HCWs (II)</a:t>
            </a:r>
            <a:endParaRPr lang="en-US" sz="28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1" y="260648"/>
            <a:ext cx="8568952" cy="1498178"/>
          </a:xfrm>
        </p:spPr>
        <p:txBody>
          <a:bodyPr/>
          <a:lstStyle/>
          <a:p>
            <a:r>
              <a:rPr lang="en-US" sz="3600" dirty="0" smtClean="0">
                <a:latin typeface="+mj-lt"/>
              </a:rPr>
              <a:t>Governmental and institutional responsibilities for health care administrators</a:t>
            </a:r>
            <a:endParaRPr lang="en-US" sz="3600" dirty="0">
              <a:latin typeface="+mj-lt"/>
            </a:endParaRPr>
          </a:p>
        </p:txBody>
      </p:sp>
      <p:sp>
        <p:nvSpPr>
          <p:cNvPr id="3" name="Content Placeholder 2"/>
          <p:cNvSpPr>
            <a:spLocks noGrp="1"/>
          </p:cNvSpPr>
          <p:nvPr>
            <p:ph idx="1"/>
          </p:nvPr>
        </p:nvSpPr>
        <p:spPr>
          <a:xfrm>
            <a:off x="251520" y="1844824"/>
            <a:ext cx="8003232" cy="4800600"/>
          </a:xfrm>
        </p:spPr>
        <p:txBody>
          <a:bodyPr>
            <a:noAutofit/>
          </a:bodyPr>
          <a:lstStyle/>
          <a:p>
            <a:r>
              <a:rPr lang="en-US" sz="2400" dirty="0" smtClean="0"/>
              <a:t>Safe, continuous water supply and access in the facilities (IB)</a:t>
            </a:r>
          </a:p>
          <a:p>
            <a:r>
              <a:rPr lang="en-US" sz="2400" dirty="0" smtClean="0"/>
              <a:t>Alcohol-based hand rub at the point of care (IA)</a:t>
            </a:r>
          </a:p>
          <a:p>
            <a:r>
              <a:rPr lang="en-US" sz="2400" dirty="0" smtClean="0"/>
              <a:t>Improved hand hygiene adherence as a priority (IB)</a:t>
            </a:r>
          </a:p>
          <a:p>
            <a:r>
              <a:rPr lang="en-US" sz="2400" dirty="0" smtClean="0"/>
              <a:t>Time for infection control training (II)</a:t>
            </a:r>
          </a:p>
          <a:p>
            <a:r>
              <a:rPr lang="en-US" sz="2400" dirty="0" smtClean="0"/>
              <a:t>Multidisciplinary, multifaceted and multimodal program to improve adherence of HH (IB)</a:t>
            </a:r>
          </a:p>
          <a:p>
            <a:r>
              <a:rPr lang="en-US" sz="2400" dirty="0" smtClean="0"/>
              <a:t>Water supply separated from drainage and sewage system to monitor and management (IB)</a:t>
            </a:r>
          </a:p>
          <a:p>
            <a:r>
              <a:rPr lang="en-US" sz="2400" dirty="0" smtClean="0"/>
              <a:t>Leadership and support for HH and IC (II)</a:t>
            </a:r>
          </a:p>
          <a:p>
            <a:r>
              <a:rPr lang="en-US" sz="2400" dirty="0" smtClean="0"/>
              <a:t>Alcohol-based hand rub production and storage       according to guidelines and legal requirements (II)</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For National Governments</a:t>
            </a:r>
            <a:endParaRPr lang="en-US" dirty="0">
              <a:latin typeface="+mj-lt"/>
            </a:endParaRPr>
          </a:p>
        </p:txBody>
      </p:sp>
      <p:sp>
        <p:nvSpPr>
          <p:cNvPr id="3" name="Content Placeholder 2"/>
          <p:cNvSpPr>
            <a:spLocks noGrp="1"/>
          </p:cNvSpPr>
          <p:nvPr>
            <p:ph idx="1"/>
          </p:nvPr>
        </p:nvSpPr>
        <p:spPr/>
        <p:txBody>
          <a:bodyPr>
            <a:noAutofit/>
          </a:bodyPr>
          <a:lstStyle/>
          <a:p>
            <a:r>
              <a:rPr lang="en-US" sz="2800" dirty="0" err="1" smtClean="0"/>
              <a:t>HH</a:t>
            </a:r>
            <a:r>
              <a:rPr lang="en-US" sz="2800" dirty="0" smtClean="0"/>
              <a:t> adherence a national priority. Consider funded </a:t>
            </a:r>
            <a:r>
              <a:rPr lang="en-US" sz="2800" dirty="0" err="1" smtClean="0"/>
              <a:t>programm</a:t>
            </a:r>
            <a:r>
              <a:rPr lang="en-US" sz="2800" dirty="0" smtClean="0"/>
              <a:t> ensuring sustainability (II)</a:t>
            </a:r>
          </a:p>
          <a:p>
            <a:r>
              <a:rPr lang="en-US" sz="2800" dirty="0" smtClean="0"/>
              <a:t>Support strengthening of infection control in healthcare settings (II)</a:t>
            </a:r>
          </a:p>
          <a:p>
            <a:r>
              <a:rPr lang="en-US" sz="2800" dirty="0" smtClean="0"/>
              <a:t>Promotion of  HH in the community (II)</a:t>
            </a:r>
          </a:p>
          <a:p>
            <a:r>
              <a:rPr lang="en-US" sz="2800" dirty="0" smtClean="0"/>
              <a:t>Encourage healthcare settings to use HH as a quality indicator (II)</a:t>
            </a:r>
            <a:endParaRPr lang="en-US" sz="28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Summary</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t>Hands play a crucial role in transmission of microorganisms</a:t>
            </a:r>
          </a:p>
          <a:p>
            <a:r>
              <a:rPr lang="en-US" sz="2800" dirty="0" smtClean="0"/>
              <a:t>HH is the single most effective measure to prevent HAI</a:t>
            </a:r>
          </a:p>
          <a:p>
            <a:r>
              <a:rPr lang="en-US" sz="2800" dirty="0" smtClean="0"/>
              <a:t>HH practice usually suboptimal</a:t>
            </a:r>
          </a:p>
          <a:p>
            <a:r>
              <a:rPr lang="en-US" sz="2800" dirty="0" smtClean="0"/>
              <a:t>Improvement achieved by multimodal strategies </a:t>
            </a:r>
          </a:p>
          <a:p>
            <a:r>
              <a:rPr lang="en-US" sz="2800" dirty="0" smtClean="0"/>
              <a:t>Alcohol-based hand rubbing is the gold standard for HH </a:t>
            </a:r>
            <a:endParaRPr lang="en-US" sz="2800" dirty="0"/>
          </a:p>
          <a:p>
            <a:r>
              <a:rPr lang="en-US" sz="2800" dirty="0" smtClean="0"/>
              <a:t>Identification of the right moments is essential</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References</a:t>
            </a:r>
          </a:p>
        </p:txBody>
      </p:sp>
      <p:sp>
        <p:nvSpPr>
          <p:cNvPr id="3" name="Content Placeholder 2"/>
          <p:cNvSpPr>
            <a:spLocks noGrp="1"/>
          </p:cNvSpPr>
          <p:nvPr>
            <p:ph idx="1"/>
          </p:nvPr>
        </p:nvSpPr>
        <p:spPr>
          <a:xfrm>
            <a:off x="467544" y="1268760"/>
            <a:ext cx="7620000" cy="4800600"/>
          </a:xfrm>
        </p:spPr>
        <p:txBody>
          <a:bodyPr>
            <a:noAutofit/>
          </a:bodyPr>
          <a:lstStyle/>
          <a:p>
            <a:r>
              <a:rPr lang="en-GB" sz="2400" dirty="0" smtClean="0"/>
              <a:t>Boyce JM, </a:t>
            </a:r>
            <a:r>
              <a:rPr lang="en-GB" sz="2400" dirty="0" err="1" smtClean="0"/>
              <a:t>Pittet</a:t>
            </a:r>
            <a:r>
              <a:rPr lang="en-GB" sz="2400" dirty="0" smtClean="0"/>
              <a:t> D. Guideline for hand hygiene in health-care settings. </a:t>
            </a:r>
            <a:r>
              <a:rPr lang="en-GB" sz="2400" dirty="0" err="1" smtClean="0"/>
              <a:t>Morb</a:t>
            </a:r>
            <a:r>
              <a:rPr lang="en-GB" sz="2400" dirty="0" smtClean="0"/>
              <a:t> Mortal Wkly Rep </a:t>
            </a:r>
            <a:r>
              <a:rPr lang="en-GB" sz="2400" dirty="0" err="1" smtClean="0"/>
              <a:t>Recomm</a:t>
            </a:r>
            <a:r>
              <a:rPr lang="en-GB" sz="2400" dirty="0" smtClean="0"/>
              <a:t> 2002 25; 51:1-45. </a:t>
            </a:r>
            <a:r>
              <a:rPr lang="en-GB" sz="2400" dirty="0" smtClean="0">
                <a:hlinkClick r:id="rId3"/>
              </a:rPr>
              <a:t>http://www.cdc.gov/mmwr/PDF/rr/rr5116.pdf</a:t>
            </a:r>
            <a:r>
              <a:rPr lang="en-GB" sz="2400" dirty="0" smtClean="0"/>
              <a:t> </a:t>
            </a:r>
          </a:p>
          <a:p>
            <a:r>
              <a:rPr lang="en-US" sz="2400" dirty="0" smtClean="0"/>
              <a:t>World Health Organization. Alcohol-based </a:t>
            </a:r>
            <a:r>
              <a:rPr lang="en-US" sz="2400" dirty="0" err="1" smtClean="0"/>
              <a:t>handrub</a:t>
            </a:r>
            <a:r>
              <a:rPr lang="en-US" sz="2400" dirty="0" smtClean="0"/>
              <a:t> planning and costing tool 2010. Available from: </a:t>
            </a:r>
            <a:r>
              <a:rPr lang="en-US" sz="2400" dirty="0" smtClean="0">
                <a:hlinkClick r:id="rId4"/>
              </a:rPr>
              <a:t>http://www.who.int/gpsc/5may/tools/system_change/en/index.html</a:t>
            </a:r>
            <a:r>
              <a:rPr lang="en-US" sz="2400" dirty="0" smtClean="0"/>
              <a:t>  </a:t>
            </a:r>
          </a:p>
          <a:p>
            <a:r>
              <a:rPr lang="en-GB" sz="2400" dirty="0" err="1" smtClean="0"/>
              <a:t>Allegranzi</a:t>
            </a:r>
            <a:r>
              <a:rPr lang="en-GB" sz="2400" dirty="0" smtClean="0"/>
              <a:t> </a:t>
            </a:r>
            <a:r>
              <a:rPr lang="en-GB" sz="2400" dirty="0"/>
              <a:t>B, </a:t>
            </a:r>
            <a:r>
              <a:rPr lang="en-GB" sz="2400" dirty="0" smtClean="0"/>
              <a:t>et al</a:t>
            </a:r>
            <a:r>
              <a:rPr lang="en-GB" sz="2400" dirty="0"/>
              <a:t>. Successful implementation of the World Health Organization hand hygiene improvement strategy in a referral hospital in Mali, Africa. Infect Control </a:t>
            </a:r>
            <a:r>
              <a:rPr lang="en-GB" sz="2400" dirty="0" err="1"/>
              <a:t>Hosp</a:t>
            </a:r>
            <a:r>
              <a:rPr lang="en-GB" sz="2400" dirty="0"/>
              <a:t> </a:t>
            </a:r>
            <a:r>
              <a:rPr lang="en-GB" sz="2400" dirty="0" err="1"/>
              <a:t>Epidemiol</a:t>
            </a:r>
            <a:r>
              <a:rPr lang="en-GB" sz="2400" dirty="0"/>
              <a:t> 2010; 31:133-41.</a:t>
            </a:r>
          </a:p>
          <a:p>
            <a:endParaRPr lang="en-US" sz="1800" dirty="0" smtClean="0"/>
          </a:p>
          <a:p>
            <a:endParaRPr lang="en-US" sz="1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References</a:t>
            </a:r>
          </a:p>
        </p:txBody>
      </p:sp>
      <p:sp>
        <p:nvSpPr>
          <p:cNvPr id="3" name="Content Placeholder 2"/>
          <p:cNvSpPr>
            <a:spLocks noGrp="1"/>
          </p:cNvSpPr>
          <p:nvPr>
            <p:ph idx="1"/>
          </p:nvPr>
        </p:nvSpPr>
        <p:spPr>
          <a:xfrm>
            <a:off x="395536" y="1340768"/>
            <a:ext cx="7620000" cy="4800600"/>
          </a:xfrm>
        </p:spPr>
        <p:txBody>
          <a:bodyPr>
            <a:noAutofit/>
          </a:bodyPr>
          <a:lstStyle/>
          <a:p>
            <a:r>
              <a:rPr lang="en-US" sz="2400" dirty="0" smtClean="0"/>
              <a:t>World Health Organization. Hand hygiene technical reference manual. 2010. Available from: </a:t>
            </a:r>
            <a:r>
              <a:rPr lang="en-US" sz="2400" dirty="0" smtClean="0">
                <a:hlinkClick r:id="rId3"/>
              </a:rPr>
              <a:t>http://www.who.int/gpsc/5may/tools/training_ education/en/index.html</a:t>
            </a:r>
            <a:r>
              <a:rPr lang="en-US" sz="2400" dirty="0" smtClean="0"/>
              <a:t>  </a:t>
            </a:r>
          </a:p>
          <a:p>
            <a:r>
              <a:rPr lang="en-US" sz="2400" dirty="0" smtClean="0"/>
              <a:t>Sax H, et al. “My five moments for hand hygiene”: a user-</a:t>
            </a:r>
            <a:r>
              <a:rPr lang="en-US" sz="2400" dirty="0" err="1" smtClean="0"/>
              <a:t>centred</a:t>
            </a:r>
            <a:r>
              <a:rPr lang="en-US" sz="2400" dirty="0" smtClean="0"/>
              <a:t> design approach to understand, train, monitor and report hand hygiene. J Hosp Infect 2007; 67:9-21.</a:t>
            </a:r>
          </a:p>
          <a:p>
            <a:r>
              <a:rPr lang="en-US" sz="2400" dirty="0" err="1" smtClean="0"/>
              <a:t>Allegranzi</a:t>
            </a:r>
            <a:r>
              <a:rPr lang="en-US" sz="2400" dirty="0" smtClean="0"/>
              <a:t> B, Pitt et D. Role of hand hygiene in healthcare-associated infection prevention. J Hosp Infect 2009; 73:305-15.</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Key web sites</a:t>
            </a:r>
            <a:endParaRPr lang="en-US" dirty="0">
              <a:latin typeface="+mj-lt"/>
            </a:endParaRPr>
          </a:p>
        </p:txBody>
      </p:sp>
      <p:sp>
        <p:nvSpPr>
          <p:cNvPr id="3" name="Content Placeholder 2"/>
          <p:cNvSpPr>
            <a:spLocks noGrp="1"/>
          </p:cNvSpPr>
          <p:nvPr>
            <p:ph idx="1"/>
          </p:nvPr>
        </p:nvSpPr>
        <p:spPr>
          <a:xfrm>
            <a:off x="323528" y="1340768"/>
            <a:ext cx="7620000" cy="4800600"/>
          </a:xfrm>
        </p:spPr>
        <p:txBody>
          <a:bodyPr>
            <a:noAutofit/>
          </a:bodyPr>
          <a:lstStyle/>
          <a:p>
            <a:r>
              <a:rPr lang="en-US" sz="2400" dirty="0" smtClean="0"/>
              <a:t>Centers for Disease Control and Prevention: Hand Hygiene in Healthcare Settings. </a:t>
            </a:r>
            <a:r>
              <a:rPr lang="en-US" sz="2400" dirty="0" smtClean="0">
                <a:hlinkClick r:id="rId3"/>
              </a:rPr>
              <a:t>http://www.cdc.gov/HandHygiene/index.html</a:t>
            </a:r>
            <a:r>
              <a:rPr lang="en-US" sz="2400" dirty="0" smtClean="0"/>
              <a:t>  </a:t>
            </a:r>
          </a:p>
          <a:p>
            <a:r>
              <a:rPr lang="en-US" sz="2400" dirty="0" smtClean="0"/>
              <a:t>Germs. Wash your hands of them: </a:t>
            </a:r>
            <a:r>
              <a:rPr lang="en-US" sz="2400" dirty="0">
                <a:hlinkClick r:id="rId4"/>
              </a:rPr>
              <a:t>http://</a:t>
            </a:r>
            <a:r>
              <a:rPr lang="en-US" sz="2400" dirty="0" smtClean="0">
                <a:hlinkClick r:id="rId4"/>
              </a:rPr>
              <a:t>www.washyourhandsofthem.com/home.aspx</a:t>
            </a:r>
            <a:r>
              <a:rPr lang="en-US" sz="2400" dirty="0" smtClean="0"/>
              <a:t> </a:t>
            </a:r>
          </a:p>
          <a:p>
            <a:r>
              <a:rPr lang="en-US" sz="2400" dirty="0" smtClean="0"/>
              <a:t>Hand Hygiene Resource Centre: </a:t>
            </a:r>
            <a:r>
              <a:rPr lang="en-US" sz="2400" dirty="0" smtClean="0">
                <a:hlinkClick r:id="rId5"/>
              </a:rPr>
              <a:t>http://www.handhygiene.org/</a:t>
            </a:r>
            <a:endParaRPr lang="en-US" sz="2400" dirty="0" smtClean="0"/>
          </a:p>
          <a:p>
            <a:r>
              <a:rPr lang="en-US" sz="2400" dirty="0" smtClean="0"/>
              <a:t>Institute for Healthcare Improvement (IHI): </a:t>
            </a:r>
            <a:r>
              <a:rPr lang="en-US" sz="2400" dirty="0">
                <a:hlinkClick r:id="rId6"/>
              </a:rPr>
              <a:t>http://</a:t>
            </a:r>
            <a:r>
              <a:rPr lang="en-US" sz="2400" dirty="0" smtClean="0">
                <a:hlinkClick r:id="rId6"/>
              </a:rPr>
              <a:t>www.ihi.org/knowledge/Pages/Tools/HowtoGuideImprovingHandHygiene.aspx</a:t>
            </a:r>
            <a:r>
              <a:rPr lang="en-US" sz="2400" dirty="0" smtClean="0"/>
              <a:t> </a:t>
            </a:r>
            <a:endParaRPr lang="en-US" sz="2400" dirty="0"/>
          </a:p>
          <a:p>
            <a:r>
              <a:rPr lang="en-US" sz="2400" dirty="0" smtClean="0"/>
              <a:t>National Resource for Infection Control (NRIC): </a:t>
            </a:r>
            <a:r>
              <a:rPr lang="en-US" sz="2400" dirty="0" smtClean="0">
                <a:hlinkClick r:id="rId7"/>
              </a:rPr>
              <a:t>http://www.nric.org.uk/IntegratedCRD.nsf/CleanYourHands2010?OpenForm</a:t>
            </a:r>
            <a:r>
              <a:rPr lang="en-US" sz="2400" dirty="0" smtClean="0"/>
              <a:t> </a:t>
            </a:r>
            <a:endParaRPr lang="en-US" sz="2400"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1986163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Quiz</a:t>
            </a:r>
            <a:endParaRPr lang="en-US" dirty="0">
              <a:latin typeface="+mj-l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GB" dirty="0" smtClean="0"/>
              <a:t>Gloves use can replace hand hygiene in routine work? T/F</a:t>
            </a:r>
            <a:endParaRPr lang="en-GB" dirty="0"/>
          </a:p>
          <a:p>
            <a:pPr marL="514350" indent="-514350">
              <a:buFont typeface="+mj-lt"/>
              <a:buAutoNum type="arabicPeriod"/>
            </a:pPr>
            <a:r>
              <a:rPr lang="es-ES" dirty="0" smtClean="0"/>
              <a:t>In a multimodal </a:t>
            </a:r>
            <a:r>
              <a:rPr lang="en-GB" dirty="0" smtClean="0"/>
              <a:t>strategy to improve </a:t>
            </a:r>
            <a:r>
              <a:rPr lang="en-GB" dirty="0"/>
              <a:t>hand </a:t>
            </a:r>
            <a:r>
              <a:rPr lang="en-GB" dirty="0" smtClean="0"/>
              <a:t>hygiene, which of the following should be included:</a:t>
            </a:r>
          </a:p>
          <a:p>
            <a:pPr marL="1177290" lvl="2" indent="-514350">
              <a:buFont typeface="+mj-lt"/>
              <a:buAutoNum type="alphaLcParenR"/>
            </a:pPr>
            <a:r>
              <a:rPr lang="en-GB" dirty="0" smtClean="0"/>
              <a:t>Structural elements</a:t>
            </a:r>
          </a:p>
          <a:p>
            <a:pPr marL="1177290" lvl="2" indent="-514350">
              <a:buFont typeface="+mj-lt"/>
              <a:buAutoNum type="alphaLcParenR"/>
            </a:pPr>
            <a:r>
              <a:rPr lang="en-GB" dirty="0" smtClean="0"/>
              <a:t>Health care education</a:t>
            </a:r>
          </a:p>
          <a:p>
            <a:pPr marL="1177290" lvl="2" indent="-514350">
              <a:buFont typeface="+mj-lt"/>
              <a:buAutoNum type="alphaLcParenR"/>
            </a:pPr>
            <a:r>
              <a:rPr lang="en-GB" dirty="0" smtClean="0"/>
              <a:t>Reminders</a:t>
            </a:r>
          </a:p>
          <a:p>
            <a:pPr marL="1177290" lvl="2" indent="-514350">
              <a:buFont typeface="+mj-lt"/>
              <a:buAutoNum type="alphaLcParenR"/>
            </a:pPr>
            <a:r>
              <a:rPr lang="en-GB" dirty="0" smtClean="0"/>
              <a:t>All of the above</a:t>
            </a:r>
          </a:p>
          <a:p>
            <a:pPr marL="514350" indent="-514350">
              <a:buFont typeface="+mj-lt"/>
              <a:buAutoNum type="arabicPeriod"/>
            </a:pPr>
            <a:r>
              <a:rPr lang="en-GB" dirty="0" smtClean="0"/>
              <a:t>Alcohol based hand rub solutions are the gold standard for HH mainly because they:</a:t>
            </a:r>
            <a:endParaRPr lang="en-GB" u="sng" dirty="0" smtClean="0"/>
          </a:p>
          <a:p>
            <a:pPr marL="1177290" lvl="2" indent="-514350">
              <a:buFont typeface="+mj-lt"/>
              <a:buAutoNum type="alphaLcParenR"/>
            </a:pPr>
            <a:r>
              <a:rPr lang="en-GB" dirty="0" smtClean="0">
                <a:cs typeface="Arial" charset="0"/>
              </a:rPr>
              <a:t>Are cheaper</a:t>
            </a:r>
          </a:p>
          <a:p>
            <a:pPr marL="1177290" lvl="2" indent="-514350">
              <a:buFont typeface="+mj-lt"/>
              <a:buAutoNum type="alphaLcParenR"/>
            </a:pPr>
            <a:r>
              <a:rPr lang="en-GB" dirty="0" smtClean="0">
                <a:cs typeface="Arial" charset="0"/>
              </a:rPr>
              <a:t>Reduce time of HH with similar efficacy</a:t>
            </a:r>
          </a:p>
          <a:p>
            <a:pPr marL="1177290" lvl="2" indent="-514350">
              <a:buFont typeface="+mj-lt"/>
              <a:buAutoNum type="alphaLcParenR"/>
            </a:pPr>
            <a:r>
              <a:rPr lang="en-GB" dirty="0" smtClean="0">
                <a:cs typeface="Arial" charset="0"/>
              </a:rPr>
              <a:t>Can be prepared in the same hospital</a:t>
            </a:r>
          </a:p>
          <a:p>
            <a:pPr marL="1177290" lvl="2" indent="-514350">
              <a:buFont typeface="+mj-lt"/>
              <a:buAutoNum type="alphaLcParenR"/>
            </a:pPr>
            <a:r>
              <a:rPr lang="en-GB" dirty="0" smtClean="0">
                <a:cs typeface="Arial" charset="0"/>
              </a:rPr>
              <a:t>Are recommended by WHO</a:t>
            </a:r>
          </a:p>
          <a:p>
            <a:pPr marL="1177290" lvl="2" indent="-514350">
              <a:buFont typeface="+mj-lt"/>
              <a:buAutoNum type="alphaLcParenR"/>
            </a:pPr>
            <a:endParaRPr lang="sv-SE" dirty="0">
              <a:cs typeface="Arial" charset="0"/>
            </a:endParaRPr>
          </a:p>
          <a:p>
            <a:pPr marL="0" indent="0">
              <a:buNone/>
            </a:pPr>
            <a:endParaRPr lang="en-US" dirty="0"/>
          </a:p>
          <a:p>
            <a:pPr marL="514350" lvl="0" indent="-514350">
              <a:buFont typeface="+mj-lt"/>
              <a:buAutoNum type="arabicPeriod"/>
            </a:pPr>
            <a:endParaRPr lang="en-US" dirty="0"/>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2176748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r>
              <a:rPr lang="en-GB" dirty="0"/>
              <a:t>International Federation of Infection </a:t>
            </a:r>
            <a:r>
              <a:rPr lang="en-GB" dirty="0" smtClean="0"/>
              <a:t>Control</a:t>
            </a:r>
            <a:endParaRPr lang="en-GB" dirty="0"/>
          </a:p>
        </p:txBody>
      </p:sp>
      <p:sp>
        <p:nvSpPr>
          <p:cNvPr id="3" name="Content Placeholder 2"/>
          <p:cNvSpPr>
            <a:spLocks noGrp="1"/>
          </p:cNvSpPr>
          <p:nvPr>
            <p:ph idx="1"/>
          </p:nvPr>
        </p:nvSpPr>
        <p:spPr/>
        <p:txBody>
          <a:bodyPr/>
          <a:lstStyle/>
          <a:p>
            <a:r>
              <a:rPr lang="en-GB" sz="2400" dirty="0" smtClean="0"/>
              <a:t>IFIC’s </a:t>
            </a:r>
            <a:r>
              <a:rPr lang="en-GB" sz="2400" dirty="0"/>
              <a:t>mission is to facilitate international networking in order to improve the prevention and control of healthcare associated infections worldwide. It is an umbrella organisation of societies and associations of healthcare professionals in infection control and related fields across the globe . </a:t>
            </a:r>
            <a:endParaRPr lang="en-GB" sz="2400" dirty="0" smtClean="0"/>
          </a:p>
          <a:p>
            <a:r>
              <a:rPr lang="en-GB" sz="2400" dirty="0" smtClean="0"/>
              <a:t>The </a:t>
            </a:r>
            <a:r>
              <a:rPr lang="en-GB" sz="2400" dirty="0"/>
              <a:t>goal of IFIC is to minimise the risk of infection within healthcare settings through development of a network of infection control organisations for communication, consensus building, education and sharing expertise. </a:t>
            </a:r>
            <a:endParaRPr lang="en-GB" sz="2400" dirty="0" smtClean="0"/>
          </a:p>
          <a:p>
            <a:r>
              <a:rPr lang="en-GB" sz="2400" dirty="0" smtClean="0"/>
              <a:t>For </a:t>
            </a:r>
            <a:r>
              <a:rPr lang="en-GB" sz="2400" dirty="0"/>
              <a:t>more information go to </a:t>
            </a:r>
            <a:r>
              <a:rPr lang="en-GB" sz="2400" u="sng" dirty="0">
                <a:hlinkClick r:id="rId2"/>
              </a:rPr>
              <a:t>http://theific.org</a:t>
            </a:r>
            <a:r>
              <a:rPr lang="en-GB" sz="2400" u="sng" dirty="0" smtClean="0">
                <a:hlinkClick r:id="rId2"/>
              </a:rPr>
              <a:t>/</a:t>
            </a:r>
            <a:endParaRPr lang="en-US" sz="2400" dirty="0"/>
          </a:p>
          <a:p>
            <a:endParaRPr lang="en-GB" dirty="0"/>
          </a:p>
        </p:txBody>
      </p:sp>
      <p:sp>
        <p:nvSpPr>
          <p:cNvPr id="6" name="Date Placeholder 5"/>
          <p:cNvSpPr>
            <a:spLocks noGrp="1"/>
          </p:cNvSpPr>
          <p:nvPr>
            <p:ph type="dt" sz="half" idx="10"/>
          </p:nvPr>
        </p:nvSpPr>
        <p:spPr>
          <a:xfrm rot="16200000">
            <a:off x="7567811" y="1585317"/>
            <a:ext cx="2438400" cy="365125"/>
          </a:xfrm>
          <a:prstGeom prst="bracketPair">
            <a:avLst>
              <a:gd name="adj" fmla="val 17949"/>
            </a:avLst>
          </a:prstGeom>
        </p:spPr>
        <p:txBody>
          <a:bodyPr/>
          <a:lstStyle/>
          <a:p>
            <a:pPr>
              <a:defRPr/>
            </a:pPr>
            <a:r>
              <a:rPr lang="en-US" smtClean="0"/>
              <a:t>December 1, 2013</a:t>
            </a:r>
            <a:endParaRPr lang="th-TH" dirty="0"/>
          </a:p>
        </p:txBody>
      </p:sp>
    </p:spTree>
    <p:extLst>
      <p:ext uri="{BB962C8B-B14F-4D97-AF65-F5344CB8AC3E}">
        <p14:creationId xmlns:p14="http://schemas.microsoft.com/office/powerpoint/2010/main" val="391824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620000" cy="1143000"/>
          </a:xfrm>
        </p:spPr>
        <p:txBody>
          <a:bodyPr/>
          <a:lstStyle/>
          <a:p>
            <a:r>
              <a:rPr lang="en-US" dirty="0" smtClean="0">
                <a:latin typeface="+mj-lt"/>
              </a:rPr>
              <a:t>Background</a:t>
            </a:r>
            <a:endParaRPr lang="en-US" dirty="0">
              <a:latin typeface="+mj-lt"/>
            </a:endParaRPr>
          </a:p>
        </p:txBody>
      </p:sp>
      <p:sp>
        <p:nvSpPr>
          <p:cNvPr id="3" name="Content Placeholder 2"/>
          <p:cNvSpPr>
            <a:spLocks noGrp="1"/>
          </p:cNvSpPr>
          <p:nvPr>
            <p:ph idx="1"/>
          </p:nvPr>
        </p:nvSpPr>
        <p:spPr>
          <a:xfrm>
            <a:off x="467544" y="1268760"/>
            <a:ext cx="7620000" cy="4800600"/>
          </a:xfrm>
        </p:spPr>
        <p:txBody>
          <a:bodyPr>
            <a:noAutofit/>
          </a:bodyPr>
          <a:lstStyle/>
          <a:p>
            <a:r>
              <a:rPr lang="en-US" sz="2800" dirty="0" smtClean="0"/>
              <a:t>A measure of personal hygiene for centuries</a:t>
            </a:r>
          </a:p>
          <a:p>
            <a:r>
              <a:rPr lang="en-US" sz="2800" dirty="0" err="1" smtClean="0"/>
              <a:t>Semmelweis</a:t>
            </a:r>
            <a:r>
              <a:rPr lang="en-US" sz="2800" dirty="0" smtClean="0"/>
              <a:t> and Wendell Holmes established infection transmission by hands (1800)</a:t>
            </a:r>
          </a:p>
          <a:p>
            <a:r>
              <a:rPr lang="en-US" sz="2800" dirty="0" smtClean="0"/>
              <a:t>First international guidelines in 2009</a:t>
            </a:r>
          </a:p>
          <a:p>
            <a:r>
              <a:rPr lang="en-US" sz="2800" dirty="0" smtClean="0"/>
              <a:t>Contaminated hands are the commonest route of transmission of HAIs </a:t>
            </a:r>
          </a:p>
          <a:p>
            <a:r>
              <a:rPr lang="en-US" sz="2800" dirty="0" smtClean="0"/>
              <a:t>Hand hygiene is the most effective measure to prevent HAIs</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4" y="188640"/>
            <a:ext cx="8352928" cy="1143000"/>
          </a:xfrm>
        </p:spPr>
        <p:txBody>
          <a:bodyPr/>
          <a:lstStyle/>
          <a:p>
            <a:r>
              <a:rPr lang="en-GB" sz="4200" dirty="0" smtClean="0">
                <a:latin typeface="+mj-lt"/>
              </a:rPr>
              <a:t>Maternal Mortality: Lying-in Women’s Hospital, Vienna </a:t>
            </a:r>
            <a:r>
              <a:rPr lang="en-GB" sz="4200" dirty="0" smtClean="0">
                <a:latin typeface="+mj-lt"/>
              </a:rPr>
              <a:t>1841-1850</a:t>
            </a:r>
            <a:endParaRPr lang="en-GB" sz="4200" dirty="0">
              <a:latin typeface="+mj-lt"/>
            </a:endParaRPr>
          </a:p>
        </p:txBody>
      </p:sp>
      <p:pic>
        <p:nvPicPr>
          <p:cNvPr id="5" name="Picture 4" descr="grafico"/>
          <p:cNvPicPr>
            <a:picLocks noChangeAspect="1" noChangeArrowheads="1"/>
          </p:cNvPicPr>
          <p:nvPr/>
        </p:nvPicPr>
        <p:blipFill>
          <a:blip r:embed="rId3" cstate="print">
            <a:lum bright="-18000" contrast="18000"/>
          </a:blip>
          <a:srcRect/>
          <a:stretch>
            <a:fillRect/>
          </a:stretch>
        </p:blipFill>
        <p:spPr bwMode="auto">
          <a:xfrm>
            <a:off x="539552" y="1556792"/>
            <a:ext cx="7239000" cy="500697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Skin flora</a:t>
            </a:r>
            <a:endParaRPr lang="en-US" dirty="0">
              <a:latin typeface="+mj-lt"/>
            </a:endParaRPr>
          </a:p>
        </p:txBody>
      </p:sp>
      <p:sp>
        <p:nvSpPr>
          <p:cNvPr id="3" name="Content Placeholder 2"/>
          <p:cNvSpPr>
            <a:spLocks noGrp="1"/>
          </p:cNvSpPr>
          <p:nvPr>
            <p:ph idx="1"/>
          </p:nvPr>
        </p:nvSpPr>
        <p:spPr/>
        <p:txBody>
          <a:bodyPr>
            <a:noAutofit/>
          </a:bodyPr>
          <a:lstStyle/>
          <a:p>
            <a:r>
              <a:rPr lang="en-GB" sz="2800" dirty="0" smtClean="0"/>
              <a:t>Resident flora less likely to be associated with HAI </a:t>
            </a:r>
          </a:p>
          <a:p>
            <a:r>
              <a:rPr lang="en-GB" sz="2800" dirty="0" smtClean="0"/>
              <a:t>Transient flora can cause HAIs</a:t>
            </a:r>
          </a:p>
          <a:p>
            <a:pPr marL="342900" lvl="1">
              <a:buClr>
                <a:schemeClr val="accent1"/>
              </a:buClr>
            </a:pPr>
            <a:r>
              <a:rPr lang="en-GB" sz="2800" dirty="0" smtClean="0"/>
              <a:t>Some activities lead to heavier hand contamination due to contact with patients or environment</a:t>
            </a:r>
          </a:p>
        </p:txBody>
      </p:sp>
      <p:sp>
        <p:nvSpPr>
          <p:cNvPr id="6" name="Date Placeholder 5"/>
          <p:cNvSpPr>
            <a:spLocks noGrp="1"/>
          </p:cNvSpPr>
          <p:nvPr>
            <p:ph type="dt" sz="half" idx="10"/>
          </p:nvPr>
        </p:nvSpPr>
        <p:spPr/>
        <p:txBody>
          <a:bodyPr/>
          <a:lstStyle/>
          <a:p>
            <a:pPr>
              <a:defRPr/>
            </a:pPr>
            <a:r>
              <a:rPr lang="en-US" smtClean="0"/>
              <a:t>December 1, 2013</a:t>
            </a:r>
            <a:endParaRPr lang="sv-SE" dirty="0"/>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496944" cy="1296144"/>
          </a:xfrm>
        </p:spPr>
        <p:txBody>
          <a:bodyPr/>
          <a:lstStyle/>
          <a:p>
            <a:r>
              <a:rPr lang="en-US" dirty="0" smtClean="0">
                <a:latin typeface="Cambria" pitchFamily="18" charset="0"/>
              </a:rPr>
              <a:t>Risk factors of hand contamination</a:t>
            </a:r>
            <a:endParaRPr lang="en-US" dirty="0">
              <a:latin typeface="Cambria" pitchFamily="18" charset="0"/>
            </a:endParaRPr>
          </a:p>
        </p:txBody>
      </p:sp>
      <p:sp>
        <p:nvSpPr>
          <p:cNvPr id="3" name="Content Placeholder 2"/>
          <p:cNvSpPr>
            <a:spLocks noGrp="1"/>
          </p:cNvSpPr>
          <p:nvPr>
            <p:ph idx="1"/>
          </p:nvPr>
        </p:nvSpPr>
        <p:spPr>
          <a:xfrm>
            <a:off x="457200" y="1772816"/>
            <a:ext cx="7620000" cy="4627984"/>
          </a:xfrm>
        </p:spPr>
        <p:txBody>
          <a:bodyPr>
            <a:noAutofit/>
          </a:bodyPr>
          <a:lstStyle/>
          <a:p>
            <a:r>
              <a:rPr lang="en-GB" sz="2800" dirty="0" smtClean="0"/>
              <a:t>Contact with body fluids</a:t>
            </a:r>
          </a:p>
          <a:p>
            <a:r>
              <a:rPr lang="en-GB" sz="2800" dirty="0" smtClean="0"/>
              <a:t>Diseased fingernails</a:t>
            </a:r>
          </a:p>
          <a:p>
            <a:r>
              <a:rPr lang="en-GB" sz="2800" dirty="0" smtClean="0"/>
              <a:t>Dermatitis or skin lesions</a:t>
            </a:r>
          </a:p>
          <a:p>
            <a:r>
              <a:rPr lang="en-GB" sz="2800" dirty="0" err="1" smtClean="0"/>
              <a:t>Subungual</a:t>
            </a:r>
            <a:r>
              <a:rPr lang="en-GB" sz="2800" dirty="0" smtClean="0"/>
              <a:t> areas</a:t>
            </a:r>
          </a:p>
          <a:p>
            <a:r>
              <a:rPr lang="en-GB" sz="2800" dirty="0" smtClean="0"/>
              <a:t>Skin underneath rings</a:t>
            </a:r>
          </a:p>
          <a:p>
            <a:r>
              <a:rPr lang="en-GB" sz="2800" dirty="0" smtClean="0"/>
              <a:t>Artificial nails</a:t>
            </a:r>
          </a:p>
          <a:p>
            <a:endParaRPr lang="en-US" sz="3200" dirty="0" smtClean="0"/>
          </a:p>
          <a:p>
            <a:endParaRPr lang="en-US" sz="3200" dirty="0" smtClean="0"/>
          </a:p>
        </p:txBody>
      </p:sp>
      <p:sp>
        <p:nvSpPr>
          <p:cNvPr id="7" name="Date Placeholder 6"/>
          <p:cNvSpPr>
            <a:spLocks noGrp="1"/>
          </p:cNvSpPr>
          <p:nvPr>
            <p:ph type="dt" sz="half" idx="10"/>
          </p:nvPr>
        </p:nvSpPr>
        <p:spPr/>
        <p:txBody>
          <a:bodyPr/>
          <a:lstStyle/>
          <a:p>
            <a:pPr>
              <a:defRPr/>
            </a:pPr>
            <a:r>
              <a:rPr lang="en-US" smtClean="0"/>
              <a:t>December 1, 2013</a:t>
            </a:r>
            <a:endParaRPr lang="sv-SE"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val="0"/>
              </a:ext>
            </a:extLst>
          </a:blip>
          <a:stretch>
            <a:fillRect/>
          </a:stretch>
        </p:blipFill>
        <p:spPr>
          <a:xfrm>
            <a:off x="5724128" y="2348880"/>
            <a:ext cx="2162175" cy="2114550"/>
          </a:xfrm>
          <a:prstGeom prst="rect">
            <a:avLst/>
          </a:prstGeom>
        </p:spPr>
      </p:pic>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4221088"/>
            <a:ext cx="6624736" cy="1080120"/>
          </a:xfrm>
          <a:prstGeom prst="rect">
            <a:avLst/>
          </a:prstGeom>
          <a:solidFill>
            <a:srgbClr val="0461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mj-lt"/>
              </a:rPr>
              <a:t>Hand contamination</a:t>
            </a:r>
            <a:endParaRPr lang="en-US" dirty="0">
              <a:latin typeface="+mj-lt"/>
            </a:endParaRPr>
          </a:p>
        </p:txBody>
      </p:sp>
      <p:sp>
        <p:nvSpPr>
          <p:cNvPr id="3" name="Content Placeholder 2"/>
          <p:cNvSpPr>
            <a:spLocks noGrp="1"/>
          </p:cNvSpPr>
          <p:nvPr>
            <p:ph idx="1"/>
          </p:nvPr>
        </p:nvSpPr>
        <p:spPr/>
        <p:txBody>
          <a:bodyPr>
            <a:noAutofit/>
          </a:bodyPr>
          <a:lstStyle/>
          <a:p>
            <a:r>
              <a:rPr lang="en-US" sz="2800" dirty="0" err="1" smtClean="0"/>
              <a:t>HCWs</a:t>
            </a:r>
            <a:r>
              <a:rPr lang="en-US" sz="2800" dirty="0" smtClean="0"/>
              <a:t> can contaminate their hands or gloves with many pathogens </a:t>
            </a:r>
          </a:p>
          <a:p>
            <a:pPr lvl="1"/>
            <a:r>
              <a:rPr lang="en-US" sz="2400" i="1" dirty="0" smtClean="0"/>
              <a:t>Staphylococcus </a:t>
            </a:r>
            <a:r>
              <a:rPr lang="en-US" sz="2400" i="1" dirty="0" err="1" smtClean="0"/>
              <a:t>aureus</a:t>
            </a:r>
            <a:r>
              <a:rPr lang="en-US" sz="2400" dirty="0" smtClean="0"/>
              <a:t>, Enterococci, </a:t>
            </a:r>
            <a:r>
              <a:rPr lang="en-US" sz="2400" i="1" dirty="0" smtClean="0"/>
              <a:t>Clostridium </a:t>
            </a:r>
            <a:r>
              <a:rPr lang="en-US" sz="2400" i="1" dirty="0" err="1" smtClean="0"/>
              <a:t>difficile</a:t>
            </a:r>
            <a:r>
              <a:rPr lang="en-US" sz="2400" dirty="0" smtClean="0"/>
              <a:t>, Gram-negative bacilli, and some viruses</a:t>
            </a:r>
          </a:p>
          <a:p>
            <a:pPr marL="411480" lvl="1" indent="0">
              <a:spcBef>
                <a:spcPts val="0"/>
              </a:spcBef>
              <a:buNone/>
            </a:pPr>
            <a:endParaRPr lang="en-US" sz="2800" dirty="0" smtClean="0"/>
          </a:p>
        </p:txBody>
      </p:sp>
      <p:sp>
        <p:nvSpPr>
          <p:cNvPr id="7" name="Date Placeholder 6"/>
          <p:cNvSpPr>
            <a:spLocks noGrp="1"/>
          </p:cNvSpPr>
          <p:nvPr>
            <p:ph type="dt" sz="half" idx="10"/>
          </p:nvPr>
        </p:nvSpPr>
        <p:spPr/>
        <p:txBody>
          <a:bodyPr/>
          <a:lstStyle/>
          <a:p>
            <a:pPr>
              <a:defRPr/>
            </a:pPr>
            <a:r>
              <a:rPr lang="en-US" smtClean="0"/>
              <a:t>December 1, 2013</a:t>
            </a:r>
            <a:endParaRPr lang="sv-SE" dirty="0"/>
          </a:p>
        </p:txBody>
      </p:sp>
      <p:sp>
        <p:nvSpPr>
          <p:cNvPr id="8" name="Rectangle 7"/>
          <p:cNvSpPr/>
          <p:nvPr/>
        </p:nvSpPr>
        <p:spPr>
          <a:xfrm>
            <a:off x="971600" y="4284094"/>
            <a:ext cx="6336704" cy="954107"/>
          </a:xfrm>
          <a:prstGeom prst="rect">
            <a:avLst/>
          </a:prstGeom>
        </p:spPr>
        <p:txBody>
          <a:bodyPr wrap="square">
            <a:spAutoFit/>
          </a:bodyPr>
          <a:lstStyle/>
          <a:p>
            <a:pPr marL="411480" lvl="1" fontAlgn="auto">
              <a:spcBef>
                <a:spcPts val="0"/>
              </a:spcBef>
              <a:spcAft>
                <a:spcPts val="0"/>
              </a:spcAft>
              <a:buClr>
                <a:srgbClr val="009DD9"/>
              </a:buClr>
            </a:pPr>
            <a:r>
              <a:rPr lang="en-US" sz="2800" dirty="0">
                <a:solidFill>
                  <a:prstClr val="white"/>
                </a:solidFill>
                <a:latin typeface="Calibri"/>
                <a:cs typeface="+mn-cs"/>
              </a:rPr>
              <a:t>By touching patients, body fluids or environment</a:t>
            </a:r>
          </a:p>
        </p:txBody>
      </p:sp>
    </p:spTree>
    <p:extLst>
      <p:ext uri="{BB962C8B-B14F-4D97-AF65-F5344CB8AC3E}">
        <p14:creationId xmlns:p14="http://schemas.microsoft.com/office/powerpoint/2010/main" val="695570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24888</TotalTime>
  <Words>5098</Words>
  <Application>Microsoft Office PowerPoint</Application>
  <PresentationFormat>On-screen Show (4:3)</PresentationFormat>
  <Paragraphs>464</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Adjacency</vt:lpstr>
      <vt:lpstr>Hand Hygiene</vt:lpstr>
      <vt:lpstr>Learning objectives</vt:lpstr>
      <vt:lpstr>Time involved</vt:lpstr>
      <vt:lpstr>Key points </vt:lpstr>
      <vt:lpstr>Background</vt:lpstr>
      <vt:lpstr>Maternal Mortality: Lying-in Women’s Hospital, Vienna 1841-1850</vt:lpstr>
      <vt:lpstr>Skin flora</vt:lpstr>
      <vt:lpstr>Risk factors of hand contamination</vt:lpstr>
      <vt:lpstr>Hand contamination</vt:lpstr>
      <vt:lpstr>Compliance among HCW - 1</vt:lpstr>
      <vt:lpstr>Compliance among HCW - 2</vt:lpstr>
      <vt:lpstr>Hand Hygiene Products</vt:lpstr>
      <vt:lpstr>Antimicrobials Products</vt:lpstr>
      <vt:lpstr>Antimicrobials in HH</vt:lpstr>
      <vt:lpstr>Alcohol hand-rub - 1</vt:lpstr>
      <vt:lpstr>Alcohol hand-rub - 2</vt:lpstr>
      <vt:lpstr>Time of efficacy</vt:lpstr>
      <vt:lpstr>Points to consider in product selection</vt:lpstr>
      <vt:lpstr>PowerPoint Presentation</vt:lpstr>
      <vt:lpstr>PowerPoint Presentation</vt:lpstr>
      <vt:lpstr>Placement Issues</vt:lpstr>
      <vt:lpstr>When to Perform Hand Hygiene</vt:lpstr>
      <vt:lpstr>PowerPoint Presentation</vt:lpstr>
      <vt:lpstr>Glove use - 1</vt:lpstr>
      <vt:lpstr>Glove use - 2</vt:lpstr>
      <vt:lpstr>Improvement Strategies - 1</vt:lpstr>
      <vt:lpstr>Improvement strategies - 2</vt:lpstr>
      <vt:lpstr>Applicable Guidelines</vt:lpstr>
      <vt:lpstr>Current recommendations</vt:lpstr>
      <vt:lpstr>Indications for HH - 1</vt:lpstr>
      <vt:lpstr>Indications for HH - 2</vt:lpstr>
      <vt:lpstr>Hand hygiene technique</vt:lpstr>
      <vt:lpstr>Surgical hand preparation - 1</vt:lpstr>
      <vt:lpstr>Surgical hand preparation - 2</vt:lpstr>
      <vt:lpstr>Selection and handling of hand hygiene agents - 1</vt:lpstr>
      <vt:lpstr>Selection and handling of hand hygiene agents - 2</vt:lpstr>
      <vt:lpstr>Skin care</vt:lpstr>
      <vt:lpstr>Use of gloves</vt:lpstr>
      <vt:lpstr>Other aspects of hand hygiene</vt:lpstr>
      <vt:lpstr>Educational and motivational programs for healthcare workers</vt:lpstr>
      <vt:lpstr>Governmental and institutional responsibilities for health care administrators</vt:lpstr>
      <vt:lpstr>For National Governments</vt:lpstr>
      <vt:lpstr>Summary</vt:lpstr>
      <vt:lpstr>References</vt:lpstr>
      <vt:lpstr>References</vt:lpstr>
      <vt:lpstr>Key web sites</vt:lpstr>
      <vt:lpstr>Quiz</vt:lpstr>
      <vt:lpstr>International Federation of Infection Control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facility design, construction and renovation</dc:title>
  <dc:creator>Ulrika</dc:creator>
  <cp:lastModifiedBy>Friedman, Candace</cp:lastModifiedBy>
  <cp:revision>461</cp:revision>
  <cp:lastPrinted>2013-05-31T12:36:21Z</cp:lastPrinted>
  <dcterms:created xsi:type="dcterms:W3CDTF">2013-02-11T17:44:42Z</dcterms:created>
  <dcterms:modified xsi:type="dcterms:W3CDTF">2013-10-30T19:35:38Z</dcterms:modified>
</cp:coreProperties>
</file>